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335" r:id="rId3"/>
    <p:sldId id="334" r:id="rId4"/>
    <p:sldId id="341" r:id="rId5"/>
    <p:sldId id="336" r:id="rId6"/>
    <p:sldId id="342" r:id="rId7"/>
    <p:sldId id="325" r:id="rId8"/>
    <p:sldId id="326" r:id="rId9"/>
    <p:sldId id="311" r:id="rId10"/>
    <p:sldId id="330" r:id="rId11"/>
    <p:sldId id="329" r:id="rId12"/>
    <p:sldId id="338" r:id="rId13"/>
    <p:sldId id="340" r:id="rId14"/>
    <p:sldId id="327" r:id="rId15"/>
    <p:sldId id="305" r:id="rId16"/>
    <p:sldId id="306" r:id="rId17"/>
    <p:sldId id="302" r:id="rId18"/>
    <p:sldId id="296" r:id="rId19"/>
    <p:sldId id="292" r:id="rId20"/>
    <p:sldId id="328" r:id="rId21"/>
    <p:sldId id="271" r:id="rId22"/>
    <p:sldId id="272" r:id="rId23"/>
    <p:sldId id="273" r:id="rId24"/>
    <p:sldId id="280" r:id="rId25"/>
    <p:sldId id="277" r:id="rId26"/>
    <p:sldId id="278" r:id="rId27"/>
    <p:sldId id="297" r:id="rId28"/>
    <p:sldId id="298" r:id="rId29"/>
    <p:sldId id="279" r:id="rId30"/>
    <p:sldId id="299" r:id="rId31"/>
    <p:sldId id="317" r:id="rId32"/>
    <p:sldId id="318" r:id="rId33"/>
    <p:sldId id="300" r:id="rId34"/>
    <p:sldId id="332" r:id="rId35"/>
    <p:sldId id="331" r:id="rId36"/>
    <p:sldId id="333" r:id="rId37"/>
    <p:sldId id="319" r:id="rId38"/>
    <p:sldId id="343" r:id="rId39"/>
  </p:sldIdLst>
  <p:sldSz cx="9144000" cy="6858000" type="screen4x3"/>
  <p:notesSz cx="6735763" cy="98663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DEDEDE"/>
    <a:srgbClr val="E4E4E4"/>
    <a:srgbClr val="D1D1D1"/>
    <a:srgbClr val="CFCFCF"/>
    <a:srgbClr val="6CA62C"/>
    <a:srgbClr val="70AC2E"/>
    <a:srgbClr val="376092"/>
    <a:srgbClr val="294A8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532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fis13\osms$\SPOLECNY\Posp&#237;&#353;ilov&#225;P\Demografie\Narozeni_ORP_okresy_Pk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882763003795068E-2"/>
          <c:y val="3.2686750201352366E-2"/>
          <c:w val="0.87025228980206593"/>
          <c:h val="0.79511426649140293"/>
        </c:manualLayout>
      </c:layout>
      <c:lineChart>
        <c:grouping val="standard"/>
        <c:varyColors val="0"/>
        <c:ser>
          <c:idx val="0"/>
          <c:order val="0"/>
          <c:tx>
            <c:strRef>
              <c:f>Okresy!$A$5</c:f>
              <c:strCache>
                <c:ptCount val="1"/>
                <c:pt idx="0">
                  <c:v>okres Chrudim</c:v>
                </c:pt>
              </c:strCache>
            </c:strRef>
          </c:tx>
          <c:spPr>
            <a:ln w="28575" cap="rnd">
              <a:solidFill>
                <a:srgbClr val="70AC2E"/>
              </a:solidFill>
              <a:round/>
            </a:ln>
            <a:effectLst/>
          </c:spPr>
          <c:marker>
            <c:symbol val="none"/>
          </c:marker>
          <c:cat>
            <c:numRef>
              <c:f>Okresy!$N$4:$AF$4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Okresy!$N$5:$AF$5</c:f>
              <c:numCache>
                <c:formatCode>#,##0</c:formatCode>
                <c:ptCount val="19"/>
                <c:pt idx="0">
                  <c:v>1126</c:v>
                </c:pt>
                <c:pt idx="1">
                  <c:v>1140</c:v>
                </c:pt>
                <c:pt idx="2">
                  <c:v>1077</c:v>
                </c:pt>
                <c:pt idx="3">
                  <c:v>1111</c:v>
                </c:pt>
                <c:pt idx="4">
                  <c:v>1047</c:v>
                </c:pt>
                <c:pt idx="5">
                  <c:v>1071</c:v>
                </c:pt>
                <c:pt idx="6">
                  <c:v>994</c:v>
                </c:pt>
                <c:pt idx="7">
                  <c:v>1088</c:v>
                </c:pt>
                <c:pt idx="8">
                  <c:v>1055</c:v>
                </c:pt>
                <c:pt idx="9">
                  <c:v>1093</c:v>
                </c:pt>
                <c:pt idx="10">
                  <c:v>1083</c:v>
                </c:pt>
                <c:pt idx="11">
                  <c:v>1096</c:v>
                </c:pt>
                <c:pt idx="12">
                  <c:v>1151</c:v>
                </c:pt>
                <c:pt idx="13">
                  <c:v>1128</c:v>
                </c:pt>
                <c:pt idx="14">
                  <c:v>1108</c:v>
                </c:pt>
                <c:pt idx="15">
                  <c:v>1025</c:v>
                </c:pt>
                <c:pt idx="16">
                  <c:v>957</c:v>
                </c:pt>
                <c:pt idx="17">
                  <c:v>821</c:v>
                </c:pt>
                <c:pt idx="18">
                  <c:v>828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05E-4220-8FC0-2591C104037E}"/>
            </c:ext>
          </c:extLst>
        </c:ser>
        <c:ser>
          <c:idx val="1"/>
          <c:order val="1"/>
          <c:tx>
            <c:strRef>
              <c:f>Okresy!$A$6</c:f>
              <c:strCache>
                <c:ptCount val="1"/>
                <c:pt idx="0">
                  <c:v>okres Pardubice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Okresy!$N$4:$AF$4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Okresy!$N$6:$AF$6</c:f>
              <c:numCache>
                <c:formatCode>#,##0</c:formatCode>
                <c:ptCount val="19"/>
                <c:pt idx="0">
                  <c:v>1836</c:v>
                </c:pt>
                <c:pt idx="1">
                  <c:v>1872</c:v>
                </c:pt>
                <c:pt idx="2">
                  <c:v>1880</c:v>
                </c:pt>
                <c:pt idx="3">
                  <c:v>1856</c:v>
                </c:pt>
                <c:pt idx="4">
                  <c:v>1758</c:v>
                </c:pt>
                <c:pt idx="5">
                  <c:v>1813</c:v>
                </c:pt>
                <c:pt idx="6">
                  <c:v>1701</c:v>
                </c:pt>
                <c:pt idx="7">
                  <c:v>1795</c:v>
                </c:pt>
                <c:pt idx="8">
                  <c:v>1794</c:v>
                </c:pt>
                <c:pt idx="9">
                  <c:v>1854</c:v>
                </c:pt>
                <c:pt idx="10">
                  <c:v>1782</c:v>
                </c:pt>
                <c:pt idx="11">
                  <c:v>1827</c:v>
                </c:pt>
                <c:pt idx="12">
                  <c:v>1932</c:v>
                </c:pt>
                <c:pt idx="13">
                  <c:v>1840</c:v>
                </c:pt>
                <c:pt idx="14">
                  <c:v>1834</c:v>
                </c:pt>
                <c:pt idx="15">
                  <c:v>1650</c:v>
                </c:pt>
                <c:pt idx="16">
                  <c:v>1530</c:v>
                </c:pt>
                <c:pt idx="17">
                  <c:v>1436</c:v>
                </c:pt>
                <c:pt idx="18">
                  <c:v>1273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705E-4220-8FC0-2591C104037E}"/>
            </c:ext>
          </c:extLst>
        </c:ser>
        <c:ser>
          <c:idx val="2"/>
          <c:order val="2"/>
          <c:tx>
            <c:strRef>
              <c:f>Okresy!$A$7</c:f>
              <c:strCache>
                <c:ptCount val="1"/>
                <c:pt idx="0">
                  <c:v>okres Svitavy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Okresy!$N$4:$AF$4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Okresy!$N$7:$AF$7</c:f>
              <c:numCache>
                <c:formatCode>#,##0</c:formatCode>
                <c:ptCount val="19"/>
                <c:pt idx="0">
                  <c:v>1193</c:v>
                </c:pt>
                <c:pt idx="1">
                  <c:v>1152</c:v>
                </c:pt>
                <c:pt idx="2">
                  <c:v>1126</c:v>
                </c:pt>
                <c:pt idx="3">
                  <c:v>1158</c:v>
                </c:pt>
                <c:pt idx="4">
                  <c:v>1067</c:v>
                </c:pt>
                <c:pt idx="5">
                  <c:v>1059</c:v>
                </c:pt>
                <c:pt idx="6">
                  <c:v>981</c:v>
                </c:pt>
                <c:pt idx="7">
                  <c:v>1040</c:v>
                </c:pt>
                <c:pt idx="8">
                  <c:v>1033</c:v>
                </c:pt>
                <c:pt idx="9">
                  <c:v>1073</c:v>
                </c:pt>
                <c:pt idx="10">
                  <c:v>1075</c:v>
                </c:pt>
                <c:pt idx="11">
                  <c:v>1088</c:v>
                </c:pt>
                <c:pt idx="12">
                  <c:v>1090</c:v>
                </c:pt>
                <c:pt idx="13">
                  <c:v>1064</c:v>
                </c:pt>
                <c:pt idx="14">
                  <c:v>1077</c:v>
                </c:pt>
                <c:pt idx="15">
                  <c:v>982</c:v>
                </c:pt>
                <c:pt idx="16">
                  <c:v>836</c:v>
                </c:pt>
                <c:pt idx="17">
                  <c:v>875</c:v>
                </c:pt>
                <c:pt idx="18">
                  <c:v>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705E-4220-8FC0-2591C104037E}"/>
            </c:ext>
          </c:extLst>
        </c:ser>
        <c:ser>
          <c:idx val="3"/>
          <c:order val="3"/>
          <c:tx>
            <c:strRef>
              <c:f>Okresy!$A$8</c:f>
              <c:strCache>
                <c:ptCount val="1"/>
                <c:pt idx="0">
                  <c:v>okres Ústí nad Orlicí</c:v>
                </c:pt>
              </c:strCache>
            </c:strRef>
          </c:tx>
          <c:spPr>
            <a:ln w="28575" cap="rnd">
              <a:solidFill>
                <a:srgbClr val="376092"/>
              </a:solidFill>
              <a:round/>
            </a:ln>
            <a:effectLst/>
          </c:spPr>
          <c:marker>
            <c:symbol val="none"/>
          </c:marker>
          <c:cat>
            <c:numRef>
              <c:f>Okresy!$N$4:$AF$4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Okresy!$N$8:$AF$8</c:f>
              <c:numCache>
                <c:formatCode>#,##0</c:formatCode>
                <c:ptCount val="19"/>
                <c:pt idx="0">
                  <c:v>1554</c:v>
                </c:pt>
                <c:pt idx="1">
                  <c:v>1588</c:v>
                </c:pt>
                <c:pt idx="2">
                  <c:v>1561</c:v>
                </c:pt>
                <c:pt idx="3">
                  <c:v>1596</c:v>
                </c:pt>
                <c:pt idx="4">
                  <c:v>1440</c:v>
                </c:pt>
                <c:pt idx="5">
                  <c:v>1442</c:v>
                </c:pt>
                <c:pt idx="6">
                  <c:v>1401</c:v>
                </c:pt>
                <c:pt idx="7">
                  <c:v>1487</c:v>
                </c:pt>
                <c:pt idx="8">
                  <c:v>1420</c:v>
                </c:pt>
                <c:pt idx="9">
                  <c:v>1513</c:v>
                </c:pt>
                <c:pt idx="10">
                  <c:v>1432</c:v>
                </c:pt>
                <c:pt idx="11">
                  <c:v>1515</c:v>
                </c:pt>
                <c:pt idx="12">
                  <c:v>1499</c:v>
                </c:pt>
                <c:pt idx="13">
                  <c:v>1438</c:v>
                </c:pt>
                <c:pt idx="14">
                  <c:v>1402</c:v>
                </c:pt>
                <c:pt idx="15">
                  <c:v>1272</c:v>
                </c:pt>
                <c:pt idx="16">
                  <c:v>1193</c:v>
                </c:pt>
                <c:pt idx="17">
                  <c:v>1069</c:v>
                </c:pt>
                <c:pt idx="18">
                  <c:v>969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705E-4220-8FC0-2591C10403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70785264"/>
        <c:axId val="1"/>
      </c:lineChart>
      <c:catAx>
        <c:axId val="127078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6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1270785264"/>
        <c:crosses val="autoZero"/>
        <c:crossBetween val="between"/>
      </c:valAx>
      <c:spPr>
        <a:solidFill>
          <a:schemeClr val="bg1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9.8687247427404909E-2"/>
          <c:y val="0.92540270045862105"/>
          <c:w val="0.79870918912913658"/>
          <c:h val="5.3306585084507696E-2"/>
        </c:manualLayout>
      </c:layout>
      <c:overlay val="0"/>
      <c:spPr>
        <a:solidFill>
          <a:schemeClr val="bg1"/>
        </a:solidFill>
        <a:ln w="25400">
          <a:noFill/>
        </a:ln>
      </c:sp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 b="1" i="0" u="none" strike="noStrike" baseline="0">
          <a:solidFill>
            <a:srgbClr val="000000"/>
          </a:solidFill>
          <a:latin typeface="Arial" panose="020B0604020202020204" pitchFamily="34" charset="0"/>
          <a:ea typeface="Calibri"/>
          <a:cs typeface="Arial" panose="020B0604020202020204" pitchFamily="34" charset="0"/>
        </a:defRPr>
      </a:pPr>
      <a:endParaRPr lang="cs-CZ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646651311443217E-2"/>
          <c:y val="3.7669700709657521E-2"/>
          <c:w val="0.88180459585408966"/>
          <c:h val="0.85579767904281934"/>
        </c:manualLayout>
      </c:layout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List1!$H$2:$AF$2</c:f>
              <c:numCache>
                <c:formatCode>General</c:formatCode>
                <c:ptCount val="25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</c:v>
                </c:pt>
              </c:numCache>
            </c:numRef>
          </c:cat>
          <c:val>
            <c:numRef>
              <c:f>List1!$H$3:$AF$3</c:f>
            </c:numRef>
          </c:val>
          <c:smooth val="0"/>
          <c:extLst>
            <c:ext xmlns:c16="http://schemas.microsoft.com/office/drawing/2014/chart" uri="{C3380CC4-5D6E-409C-BE32-E72D297353CC}">
              <c16:uniqueId val="{00000000-FD6B-4F97-B119-9718B87AD7F9}"/>
            </c:ext>
          </c:extLst>
        </c:ser>
        <c:ser>
          <c:idx val="2"/>
          <c:order val="1"/>
          <c:marker>
            <c:symbol val="none"/>
          </c:marker>
          <c:cat>
            <c:numRef>
              <c:f>List1!$H$2:$AF$2</c:f>
              <c:numCache>
                <c:formatCode>General</c:formatCode>
                <c:ptCount val="25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</c:v>
                </c:pt>
              </c:numCache>
            </c:numRef>
          </c:cat>
          <c:val>
            <c:numRef>
              <c:f>List1!$H$4:$AF$4</c:f>
            </c:numRef>
          </c:val>
          <c:smooth val="0"/>
          <c:extLst>
            <c:ext xmlns:c16="http://schemas.microsoft.com/office/drawing/2014/chart" uri="{C3380CC4-5D6E-409C-BE32-E72D297353CC}">
              <c16:uniqueId val="{00000001-FD6B-4F97-B119-9718B87AD7F9}"/>
            </c:ext>
          </c:extLst>
        </c:ser>
        <c:ser>
          <c:idx val="3"/>
          <c:order val="2"/>
          <c:marker>
            <c:symbol val="none"/>
          </c:marker>
          <c:cat>
            <c:numRef>
              <c:f>List1!$H$2:$AF$2</c:f>
              <c:numCache>
                <c:formatCode>General</c:formatCode>
                <c:ptCount val="25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</c:v>
                </c:pt>
              </c:numCache>
            </c:numRef>
          </c:cat>
          <c:val>
            <c:numRef>
              <c:f>List1!$H$5:$AF$5</c:f>
            </c:numRef>
          </c:val>
          <c:smooth val="0"/>
          <c:extLst>
            <c:ext xmlns:c16="http://schemas.microsoft.com/office/drawing/2014/chart" uri="{C3380CC4-5D6E-409C-BE32-E72D297353CC}">
              <c16:uniqueId val="{00000002-FD6B-4F97-B119-9718B87AD7F9}"/>
            </c:ext>
          </c:extLst>
        </c:ser>
        <c:ser>
          <c:idx val="4"/>
          <c:order val="3"/>
          <c:marker>
            <c:symbol val="none"/>
          </c:marker>
          <c:cat>
            <c:numRef>
              <c:f>List1!$H$2:$AF$2</c:f>
              <c:numCache>
                <c:formatCode>General</c:formatCode>
                <c:ptCount val="25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</c:v>
                </c:pt>
              </c:numCache>
            </c:numRef>
          </c:cat>
          <c:val>
            <c:numRef>
              <c:f>List1!$H$6:$AF$6</c:f>
            </c:numRef>
          </c:val>
          <c:smooth val="0"/>
          <c:extLst>
            <c:ext xmlns:c16="http://schemas.microsoft.com/office/drawing/2014/chart" uri="{C3380CC4-5D6E-409C-BE32-E72D297353CC}">
              <c16:uniqueId val="{00000003-FD6B-4F97-B119-9718B87AD7F9}"/>
            </c:ext>
          </c:extLst>
        </c:ser>
        <c:ser>
          <c:idx val="5"/>
          <c:order val="4"/>
          <c:spPr>
            <a:ln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1"/>
              <c:layout>
                <c:manualLayout>
                  <c:x val="-3.7487016629499437E-2"/>
                  <c:y val="-4.3539373992937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D6B-4F97-B119-9718B87AD7F9}"/>
                </c:ext>
              </c:extLst>
            </c:dLbl>
            <c:dLbl>
              <c:idx val="3"/>
              <c:layout>
                <c:manualLayout>
                  <c:x val="-5.4788716612345308E-2"/>
                  <c:y val="-2.99333196201447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D6B-4F97-B119-9718B87AD7F9}"/>
                </c:ext>
              </c:extLst>
            </c:dLbl>
            <c:dLbl>
              <c:idx val="6"/>
              <c:layout>
                <c:manualLayout>
                  <c:x val="-6.1997758271864427E-2"/>
                  <c:y val="-1.0884843498234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D6B-4F97-B119-9718B87AD7F9}"/>
                </c:ext>
              </c:extLst>
            </c:dLbl>
            <c:dLbl>
              <c:idx val="7"/>
              <c:layout>
                <c:manualLayout>
                  <c:x val="-2.8836166638076477E-2"/>
                  <c:y val="-3.53757413692619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D6B-4F97-B119-9718B87AD7F9}"/>
                </c:ext>
              </c:extLst>
            </c:dLbl>
            <c:dLbl>
              <c:idx val="8"/>
              <c:layout>
                <c:manualLayout>
                  <c:x val="-3.4603399965691825E-2"/>
                  <c:y val="3.26545304947032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D6B-4F97-B119-9718B87AD7F9}"/>
                </c:ext>
              </c:extLst>
            </c:dLbl>
            <c:dLbl>
              <c:idx val="10"/>
              <c:layout>
                <c:manualLayout>
                  <c:x val="-4.3254249957114771E-2"/>
                  <c:y val="3.26545304947032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D6B-4F97-B119-9718B87AD7F9}"/>
                </c:ext>
              </c:extLst>
            </c:dLbl>
            <c:dLbl>
              <c:idx val="11"/>
              <c:layout>
                <c:manualLayout>
                  <c:x val="-8.6508499914230499E-3"/>
                  <c:y val="-1.90484761219102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D6B-4F97-B119-9718B87AD7F9}"/>
                </c:ext>
              </c:extLst>
            </c:dLbl>
            <c:dLbl>
              <c:idx val="12"/>
              <c:layout>
                <c:manualLayout>
                  <c:x val="-2.8836166638076477E-2"/>
                  <c:y val="2.449089787102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D6B-4F97-B119-9718B87AD7F9}"/>
                </c:ext>
              </c:extLst>
            </c:dLbl>
            <c:dLbl>
              <c:idx val="13"/>
              <c:layout>
                <c:manualLayout>
                  <c:x val="-2.3068933310461181E-2"/>
                  <c:y val="-2.9933319620144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D6B-4F97-B119-9718B87AD7F9}"/>
                </c:ext>
              </c:extLst>
            </c:dLbl>
            <c:dLbl>
              <c:idx val="14"/>
              <c:layout>
                <c:manualLayout>
                  <c:x val="-2.1627124978557465E-2"/>
                  <c:y val="2.9933319620144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D6B-4F97-B119-9718B87AD7F9}"/>
                </c:ext>
              </c:extLst>
            </c:dLbl>
            <c:dLbl>
              <c:idx val="15"/>
              <c:layout>
                <c:manualLayout>
                  <c:x val="-2.3068933310461181E-2"/>
                  <c:y val="-2.9933319620144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D6B-4F97-B119-9718B87AD7F9}"/>
                </c:ext>
              </c:extLst>
            </c:dLbl>
            <c:dLbl>
              <c:idx val="16"/>
              <c:layout>
                <c:manualLayout>
                  <c:x val="-1.7301699982845888E-2"/>
                  <c:y val="2.44908978710274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D6B-4F97-B119-9718B87AD7F9}"/>
                </c:ext>
              </c:extLst>
            </c:dLbl>
            <c:dLbl>
              <c:idx val="18"/>
              <c:layout>
                <c:manualLayout>
                  <c:x val="-3.8928824961403354E-2"/>
                  <c:y val="-2.17696869964688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D6B-4F97-B119-9718B87AD7F9}"/>
                </c:ext>
              </c:extLst>
            </c:dLbl>
            <c:dLbl>
              <c:idx val="19"/>
              <c:layout>
                <c:manualLayout>
                  <c:x val="-7.2090416595191192E-3"/>
                  <c:y val="-2.99333196201446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D6B-4F97-B119-9718B87AD7F9}"/>
                </c:ext>
              </c:extLst>
            </c:dLbl>
            <c:dLbl>
              <c:idx val="20"/>
              <c:layout>
                <c:manualLayout>
                  <c:x val="1.297627498713431E-2"/>
                  <c:y val="1.36060543727930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D6B-4F97-B119-9718B87AD7F9}"/>
                </c:ext>
              </c:extLst>
            </c:dLbl>
            <c:dLbl>
              <c:idx val="23"/>
              <c:layout>
                <c:manualLayout>
                  <c:x val="-5.7672333276152954E-2"/>
                  <c:y val="1.08848434982344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FD6B-4F97-B119-9718B87AD7F9}"/>
                </c:ext>
              </c:extLst>
            </c:dLbl>
            <c:dLbl>
              <c:idx val="24"/>
              <c:layout>
                <c:manualLayout>
                  <c:x val="-7.0648608263287588E-2"/>
                  <c:y val="1.36060543727929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D6B-4F97-B119-9718B87AD7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376092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List1!$H$2:$AF$2</c:f>
              <c:numCache>
                <c:formatCode>General</c:formatCode>
                <c:ptCount val="25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</c:v>
                </c:pt>
              </c:numCache>
            </c:numRef>
          </c:cat>
          <c:val>
            <c:numRef>
              <c:f>List1!$H$7:$AF$7</c:f>
              <c:numCache>
                <c:formatCode>#,##0</c:formatCode>
                <c:ptCount val="25"/>
                <c:pt idx="0">
                  <c:v>4466</c:v>
                </c:pt>
                <c:pt idx="1">
                  <c:v>4653</c:v>
                </c:pt>
                <c:pt idx="2">
                  <c:v>4645</c:v>
                </c:pt>
                <c:pt idx="3">
                  <c:v>4821</c:v>
                </c:pt>
                <c:pt idx="4">
                  <c:v>4909</c:v>
                </c:pt>
                <c:pt idx="5">
                  <c:v>5248</c:v>
                </c:pt>
                <c:pt idx="6">
                  <c:v>5709</c:v>
                </c:pt>
                <c:pt idx="7">
                  <c:v>5752</c:v>
                </c:pt>
                <c:pt idx="8">
                  <c:v>5644</c:v>
                </c:pt>
                <c:pt idx="9">
                  <c:v>5721</c:v>
                </c:pt>
                <c:pt idx="10">
                  <c:v>5312</c:v>
                </c:pt>
                <c:pt idx="11">
                  <c:v>5385</c:v>
                </c:pt>
                <c:pt idx="12">
                  <c:v>5077</c:v>
                </c:pt>
                <c:pt idx="13">
                  <c:v>5410</c:v>
                </c:pt>
                <c:pt idx="14">
                  <c:v>5302</c:v>
                </c:pt>
                <c:pt idx="15">
                  <c:v>5533</c:v>
                </c:pt>
                <c:pt idx="16">
                  <c:v>5372</c:v>
                </c:pt>
                <c:pt idx="17">
                  <c:v>5526</c:v>
                </c:pt>
                <c:pt idx="18">
                  <c:v>5672</c:v>
                </c:pt>
                <c:pt idx="19">
                  <c:v>5470</c:v>
                </c:pt>
                <c:pt idx="20">
                  <c:v>5421</c:v>
                </c:pt>
                <c:pt idx="21">
                  <c:v>4929</c:v>
                </c:pt>
                <c:pt idx="22">
                  <c:v>4516</c:v>
                </c:pt>
                <c:pt idx="23">
                  <c:v>4201</c:v>
                </c:pt>
                <c:pt idx="24">
                  <c:v>3809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D6B-4F97-B119-9718B87AD7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69002112"/>
        <c:axId val="1"/>
      </c:lineChart>
      <c:catAx>
        <c:axId val="126900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vert="horz"/>
          <a:lstStyle/>
          <a:p>
            <a:pPr>
              <a:defRPr/>
            </a:pPr>
            <a:endParaRPr lang="cs-CZ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36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1269002112"/>
        <c:crosses val="autoZero"/>
        <c:crossBetween val="between"/>
        <c:majorUnit val="200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100" b="1" i="0" u="none" strike="noStrike" baseline="0">
          <a:solidFill>
            <a:srgbClr val="000000"/>
          </a:solidFill>
          <a:latin typeface="+mn-lt"/>
          <a:ea typeface="Calibri"/>
          <a:cs typeface="Calibri"/>
        </a:defRPr>
      </a:pPr>
      <a:endParaRPr lang="cs-CZ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0.69323</cdr:x>
      <cdr:y>0.03415</cdr:y>
    </cdr:from>
    <cdr:to>
      <cdr:x>0.81384</cdr:x>
      <cdr:y>0.0917</cdr:y>
    </cdr:to>
    <cdr:sp macro="" textlink="">
      <cdr:nvSpPr>
        <cdr:cNvPr id="2" name="TextovéPole 4">
          <a:extLst xmlns:a="http://schemas.openxmlformats.org/drawingml/2006/main">
            <a:ext uri="{FF2B5EF4-FFF2-40B4-BE49-F238E27FC236}">
              <a16:creationId xmlns:a16="http://schemas.microsoft.com/office/drawing/2014/main" id="{EA5E36F3-BB83-ADF8-9FA9-D02857A9DB28}"/>
            </a:ext>
          </a:extLst>
        </cdr:cNvPr>
        <cdr:cNvSpPr/>
      </cdr:nvSpPr>
      <cdr:spPr>
        <a:xfrm xmlns:a="http://schemas.openxmlformats.org/drawingml/2006/main">
          <a:off x="5789702" y="164781"/>
          <a:ext cx="1007308" cy="27771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lIns="90000" tIns="45000" rIns="90000" bIns="45000" anchor="t">
          <a:spAutoFit/>
        </a:bodyPr>
        <a:lstStyle xmlns:a="http://schemas.openxmlformats.org/drawingml/2006/main">
          <a:defPPr>
            <a:defRPr lang="cs-CZ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ct val="100000"/>
            </a:lnSpc>
          </a:pPr>
          <a:r>
            <a:rPr lang="cs-CZ" sz="1200" b="1" spc="-1" dirty="0">
              <a:solidFill>
                <a:srgbClr val="000000"/>
              </a:solidFill>
              <a:latin typeface="Calibri"/>
              <a:ea typeface="DejaVu Sans"/>
            </a:rPr>
            <a:t>1</a:t>
          </a:r>
          <a:r>
            <a:rPr lang="cs-CZ" sz="1200" b="1" strike="noStrike" spc="-1" dirty="0">
              <a:solidFill>
                <a:srgbClr val="000000"/>
              </a:solidFill>
              <a:latin typeface="Calibri"/>
              <a:ea typeface="DejaVu Sans"/>
            </a:rPr>
            <a:t>. ročník ZŠ</a:t>
          </a:r>
          <a:endParaRPr lang="cs-CZ" sz="1200" b="0" strike="noStrike" spc="-1" dirty="0">
            <a:latin typeface="Arial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650" cy="4952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14945" y="0"/>
            <a:ext cx="2919734" cy="4952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AE242B-A5D1-468D-94A1-A8179FB90144}" type="datetimeFigureOut">
              <a:rPr lang="cs-CZ" smtClean="0"/>
              <a:t>21.10.2026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371020"/>
            <a:ext cx="2918650" cy="4952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14945" y="9371020"/>
            <a:ext cx="2919734" cy="4952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D9AA9-E098-4F35-8666-B316AFDA23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1686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33500" y="1190625"/>
            <a:ext cx="7827963" cy="587216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cs-CZ" sz="4400" b="0" strike="noStrike" spc="-1">
                <a:latin typeface="Arial"/>
              </a:rPr>
              <a:t>Klikněte pro přesun snímku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516124" y="7438841"/>
            <a:ext cx="4128743" cy="704704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cs-CZ" sz="2000" b="0" strike="noStrike" spc="-1">
                <a:latin typeface="Arial"/>
              </a:rPr>
              <a:t>Klikněte pro úpravu formátu komentářů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2239731" cy="78253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cs-CZ" sz="1400" b="0" strike="noStrike" spc="-1">
                <a:latin typeface="Times New Roman"/>
              </a:rPr>
              <a:t>&lt;záhlaví&gt;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2921259" y="0"/>
            <a:ext cx="2239731" cy="78253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cs-CZ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r>
              <a:rPr lang="cs-CZ" sz="1400" b="0" strike="noStrike" spc="-1">
                <a:latin typeface="Times New Roman"/>
              </a:rPr>
              <a:t>&lt;datum/čas&gt;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0" y="14878209"/>
            <a:ext cx="2239731" cy="78253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cs-CZ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cs-CZ" sz="1400" b="0" strike="noStrike" spc="-1">
                <a:latin typeface="Times New Roman"/>
              </a:rPr>
              <a:t>&lt;zápatí&gt;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2921259" y="14878209"/>
            <a:ext cx="2239731" cy="78253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cs-CZ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fld id="{B5E5D435-35B0-42D6-85D3-06724B0CFF93}" type="slidenum">
              <a:rPr lang="cs-CZ" sz="1400" b="0" strike="noStrike" spc="-1">
                <a:latin typeface="Times New Roman"/>
              </a:rPr>
              <a:t>‹#›</a:t>
            </a:fld>
            <a:endParaRPr lang="cs-CZ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22338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7763" y="1231900"/>
            <a:ext cx="4438650" cy="3330575"/>
          </a:xfrm>
          <a:prstGeom prst="rect">
            <a:avLst/>
          </a:prstGeom>
          <a:ln w="0">
            <a:noFill/>
          </a:ln>
        </p:spPr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673664" y="4747949"/>
            <a:ext cx="5388084" cy="388367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cs-CZ" sz="2000" b="0" strike="noStrike" spc="-1" dirty="0"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sldNum" idx="7"/>
          </p:nvPr>
        </p:nvSpPr>
        <p:spPr>
          <a:xfrm>
            <a:off x="3815382" y="9371452"/>
            <a:ext cx="2918310" cy="49409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93A7BC6-6455-44CD-BAB2-42FD856E361B}" type="slidenum">
              <a:rPr lang="cs-CZ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cs-CZ" sz="1200" b="0" strike="noStrike" spc="-1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9443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pPr indent="0" algn="r">
              <a:buNone/>
            </a:pPr>
            <a:fld id="{B5E5D435-35B0-42D6-85D3-06724B0CFF93}" type="slidenum">
              <a:rPr lang="cs-CZ" sz="1400" b="0" strike="noStrike" spc="-1" smtClean="0">
                <a:latin typeface="Times New Roman"/>
              </a:rPr>
              <a:t>2</a:t>
            </a:fld>
            <a:endParaRPr lang="cs-CZ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21060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B342214-033D-450C-8D80-8C1B62A1DA0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E4AD63D-C455-46CB-820B-469FC7525FF9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087473B-7967-44B7-B122-2B01E89C66D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B4FB0F8-886A-430D-AE2E-5EB47274DB53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C2CB026-E1BC-4C80-9A75-C65DF6FF2F12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68820FA-0AFD-453C-9F36-A029E010567D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B6B749C-BABC-4C77-9B1F-E9CAC9A56DC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54B41A-992B-40E8-9B29-7A41D98823A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3D70D4F-E34B-45D9-90AE-2E4E3DEEA20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F455507-5371-4C0A-959A-1B80EA0A90A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0F5D81-4ACA-4903-AF4B-7606E60BD6A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2BC2B41-CB28-4DE8-80B1-D30162D85FBE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cs-CZ" sz="1800" b="0" strike="noStrike" spc="-1">
                <a:latin typeface="Arial"/>
              </a:rPr>
              <a:t>Klikněte pro úpravu formátu textu nadpisu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cs-CZ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400" b="0" strike="noStrike" spc="-1">
                <a:latin typeface="Times New Roman"/>
              </a:rPr>
              <a:t>&lt;zápatí&gt;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58B159D-8AAC-4E23-B8F6-74967FFA8322}" type="slidenum">
              <a:rPr lang="cs-CZ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cs-CZ" sz="12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cs-CZ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cs-CZ" sz="1400" b="0" strike="noStrike" spc="-1">
                <a:latin typeface="Times New Roman"/>
              </a:rPr>
              <a:t>&lt;datum/čas&gt;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3200" b="0" strike="noStrike" spc="-1"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400" b="0" strike="noStrike" spc="-1"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ihlaskynastredni.cz/" TargetMode="External"/><Relationship Id="rId7" Type="http://schemas.openxmlformats.org/officeDocument/2006/relationships/hyperlink" Target="https://data.cermat.cz/menu/data-a-analyticke-vystupy-jednotna-prijimaci-zkouska/agregovana-data-jpz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vzdelavanivdatech.cz/" TargetMode="External"/><Relationship Id="rId5" Type="http://schemas.openxmlformats.org/officeDocument/2006/relationships/hyperlink" Target="https://msmt.gov.cz/vzdelavani/stredni-vzdelavani/prijimani-na-stredni-skoly-a-konzervatore" TargetMode="External"/><Relationship Id="rId4" Type="http://schemas.openxmlformats.org/officeDocument/2006/relationships/hyperlink" Target="https://prijimacky.cermat.cz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2"/>
          <p:cNvPicPr/>
          <p:nvPr/>
        </p:nvPicPr>
        <p:blipFill>
          <a:blip r:embed="rId3"/>
          <a:stretch/>
        </p:blipFill>
        <p:spPr>
          <a:xfrm>
            <a:off x="0" y="-590760"/>
            <a:ext cx="9143280" cy="7007400"/>
          </a:xfrm>
          <a:prstGeom prst="rect">
            <a:avLst/>
          </a:prstGeom>
          <a:ln w="0">
            <a:noFill/>
          </a:ln>
        </p:spPr>
      </p:pic>
      <p:sp>
        <p:nvSpPr>
          <p:cNvPr id="48" name="Obdélník 9"/>
          <p:cNvSpPr/>
          <p:nvPr/>
        </p:nvSpPr>
        <p:spPr>
          <a:xfrm>
            <a:off x="-108360" y="5972040"/>
            <a:ext cx="9360360" cy="4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49" name="Obdélník 4"/>
          <p:cNvSpPr/>
          <p:nvPr/>
        </p:nvSpPr>
        <p:spPr>
          <a:xfrm>
            <a:off x="-108360" y="0"/>
            <a:ext cx="9360360" cy="979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50" name="Obdélník 5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51" name="Picture 3" descr="C:\Users\Martin\Desktop\Pk - nove logo\a.jpg"/>
          <p:cNvPicPr/>
          <p:nvPr/>
        </p:nvPicPr>
        <p:blipFill>
          <a:blip r:embed="rId4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52" name="Obdélník 8"/>
          <p:cNvSpPr/>
          <p:nvPr/>
        </p:nvSpPr>
        <p:spPr>
          <a:xfrm>
            <a:off x="-120960" y="-23400"/>
            <a:ext cx="9360360" cy="136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13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3000" b="1" strike="noStrike" spc="-1" dirty="0">
                <a:solidFill>
                  <a:schemeClr val="accent2"/>
                </a:solidFill>
                <a:latin typeface="Arial"/>
              </a:rPr>
              <a:t>Přijímací řízení </a:t>
            </a:r>
            <a:br>
              <a:rPr sz="3000" dirty="0"/>
            </a:br>
            <a:r>
              <a:rPr lang="cs-CZ" sz="3000" b="1" strike="noStrike" spc="-1" dirty="0">
                <a:solidFill>
                  <a:schemeClr val="accent2"/>
                </a:solidFill>
                <a:latin typeface="Arial"/>
              </a:rPr>
              <a:t>ve školním roce 2026/2027</a:t>
            </a:r>
            <a:endParaRPr lang="cs-CZ" sz="3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48210-3858-B883-98F5-01085FAA6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 2">
            <a:extLst>
              <a:ext uri="{FF2B5EF4-FFF2-40B4-BE49-F238E27FC236}">
                <a16:creationId xmlns:a16="http://schemas.microsoft.com/office/drawing/2014/main" id="{25AA19C7-0157-6537-C07D-2E472B1223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1186863"/>
              </p:ext>
            </p:extLst>
          </p:nvPr>
        </p:nvGraphicFramePr>
        <p:xfrm>
          <a:off x="400336" y="1082351"/>
          <a:ext cx="8351777" cy="4825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0" name="Obdélník 6">
            <a:extLst>
              <a:ext uri="{FF2B5EF4-FFF2-40B4-BE49-F238E27FC236}">
                <a16:creationId xmlns:a16="http://schemas.microsoft.com/office/drawing/2014/main" id="{5EA951F9-C747-88EC-E727-86CEBD7E5094}"/>
              </a:ext>
            </a:extLst>
          </p:cNvPr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81" name="Picture 3" descr="C:\Users\Martin\Desktop\Pk - nove logo\a.jpg">
            <a:extLst>
              <a:ext uri="{FF2B5EF4-FFF2-40B4-BE49-F238E27FC236}">
                <a16:creationId xmlns:a16="http://schemas.microsoft.com/office/drawing/2014/main" id="{C444FB9A-C808-51EF-D0C5-890798B2A904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82" name="Obdélník 9">
            <a:extLst>
              <a:ext uri="{FF2B5EF4-FFF2-40B4-BE49-F238E27FC236}">
                <a16:creationId xmlns:a16="http://schemas.microsoft.com/office/drawing/2014/main" id="{F657D9F3-3C0A-F545-2146-B7F7581F14A0}"/>
              </a:ext>
            </a:extLst>
          </p:cNvPr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83" name="Obdélník 11">
            <a:extLst>
              <a:ext uri="{FF2B5EF4-FFF2-40B4-BE49-F238E27FC236}">
                <a16:creationId xmlns:a16="http://schemas.microsoft.com/office/drawing/2014/main" id="{06F0C85E-5E81-A26B-BA6D-E64577553C80}"/>
              </a:ext>
            </a:extLst>
          </p:cNvPr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84" name="PlaceHolder 1">
            <a:extLst>
              <a:ext uri="{FF2B5EF4-FFF2-40B4-BE49-F238E27FC236}">
                <a16:creationId xmlns:a16="http://schemas.microsoft.com/office/drawing/2014/main" id="{76852F51-FD85-1A1A-023F-E539253D0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2200" b="1" strike="noStrike" spc="-1" dirty="0">
                <a:solidFill>
                  <a:srgbClr val="376092"/>
                </a:solidFill>
                <a:latin typeface="Arial"/>
              </a:rPr>
              <a:t>Narození v jednotlivých okresech Pardubického kraje</a:t>
            </a:r>
            <a:endParaRPr lang="cs-CZ" sz="2200" b="0" strike="noStrike" spc="-1" dirty="0">
              <a:latin typeface="Arial"/>
            </a:endParaRPr>
          </a:p>
        </p:txBody>
      </p:sp>
      <p:cxnSp>
        <p:nvCxnSpPr>
          <p:cNvPr id="85" name="Přímá spojnice 2">
            <a:extLst>
              <a:ext uri="{FF2B5EF4-FFF2-40B4-BE49-F238E27FC236}">
                <a16:creationId xmlns:a16="http://schemas.microsoft.com/office/drawing/2014/main" id="{532F545C-0E63-FE38-DCF4-52FB9C4F8FE2}"/>
              </a:ext>
            </a:extLst>
          </p:cNvPr>
          <p:cNvCxnSpPr/>
          <p:nvPr/>
        </p:nvCxnSpPr>
        <p:spPr>
          <a:xfrm flipH="1" flipV="1">
            <a:off x="3156782" y="1264049"/>
            <a:ext cx="15064" cy="3812851"/>
          </a:xfrm>
          <a:prstGeom prst="straightConnector1">
            <a:avLst/>
          </a:prstGeom>
          <a:ln w="12700">
            <a:solidFill>
              <a:srgbClr val="000000"/>
            </a:solidFill>
            <a:prstDash val="sysDot"/>
            <a:round/>
          </a:ln>
        </p:spPr>
      </p:cxnSp>
      <p:sp>
        <p:nvSpPr>
          <p:cNvPr id="86" name="TextovéPole 4">
            <a:extLst>
              <a:ext uri="{FF2B5EF4-FFF2-40B4-BE49-F238E27FC236}">
                <a16:creationId xmlns:a16="http://schemas.microsoft.com/office/drawing/2014/main" id="{682D9C8C-D7F4-5C50-DA67-46F363C3E41D}"/>
              </a:ext>
            </a:extLst>
          </p:cNvPr>
          <p:cNvSpPr/>
          <p:nvPr/>
        </p:nvSpPr>
        <p:spPr>
          <a:xfrm>
            <a:off x="3115712" y="1253497"/>
            <a:ext cx="100728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s-CZ" sz="1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9. ročník ZŠ</a:t>
            </a:r>
            <a:endParaRPr lang="cs-CZ" sz="1200" b="0" strike="noStrike" spc="-1" dirty="0">
              <a:latin typeface="Arial"/>
            </a:endParaRPr>
          </a:p>
        </p:txBody>
      </p:sp>
      <p:cxnSp>
        <p:nvCxnSpPr>
          <p:cNvPr id="87" name="Přímá spojnice 10">
            <a:extLst>
              <a:ext uri="{FF2B5EF4-FFF2-40B4-BE49-F238E27FC236}">
                <a16:creationId xmlns:a16="http://schemas.microsoft.com/office/drawing/2014/main" id="{64B4F42B-84D0-88F1-ADCD-CEA960FBCD1C}"/>
              </a:ext>
            </a:extLst>
          </p:cNvPr>
          <p:cNvCxnSpPr/>
          <p:nvPr/>
        </p:nvCxnSpPr>
        <p:spPr>
          <a:xfrm flipV="1">
            <a:off x="6190045" y="1263329"/>
            <a:ext cx="10037" cy="3812851"/>
          </a:xfrm>
          <a:prstGeom prst="straightConnector1">
            <a:avLst/>
          </a:prstGeom>
          <a:ln w="12700">
            <a:solidFill>
              <a:srgbClr val="000000"/>
            </a:solidFill>
            <a:prstDash val="sysDot"/>
            <a:round/>
          </a:ln>
        </p:spPr>
      </p:cxnSp>
      <p:pic>
        <p:nvPicPr>
          <p:cNvPr id="4" name="Obrázek 3">
            <a:extLst>
              <a:ext uri="{FF2B5EF4-FFF2-40B4-BE49-F238E27FC236}">
                <a16:creationId xmlns:a16="http://schemas.microsoft.com/office/drawing/2014/main" id="{CCD52E37-90FA-B5BC-DECE-EBA9CFCA64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62000"/>
          </a:blip>
          <a:srcRect l="-2939" r="6064"/>
          <a:stretch>
            <a:fillRect/>
          </a:stretch>
        </p:blipFill>
        <p:spPr>
          <a:xfrm rot="2517682" flipH="1">
            <a:off x="6985531" y="1502119"/>
            <a:ext cx="1116000" cy="96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37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70DCB-3D74-79E2-6D53-A6D4AC10B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 1">
            <a:extLst>
              <a:ext uri="{FF2B5EF4-FFF2-40B4-BE49-F238E27FC236}">
                <a16:creationId xmlns:a16="http://schemas.microsoft.com/office/drawing/2014/main" id="{D398C347-07F4-757E-4DA4-543AB83F14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6890738"/>
              </p:ext>
            </p:extLst>
          </p:nvPr>
        </p:nvGraphicFramePr>
        <p:xfrm>
          <a:off x="251640" y="1202760"/>
          <a:ext cx="8808383" cy="4667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0" name="Obdélník 6">
            <a:extLst>
              <a:ext uri="{FF2B5EF4-FFF2-40B4-BE49-F238E27FC236}">
                <a16:creationId xmlns:a16="http://schemas.microsoft.com/office/drawing/2014/main" id="{90EF11DA-2799-4C3B-1EEC-FC965CCC90D9}"/>
              </a:ext>
            </a:extLst>
          </p:cNvPr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81" name="Picture 3" descr="C:\Users\Martin\Desktop\Pk - nove logo\a.jpg">
            <a:extLst>
              <a:ext uri="{FF2B5EF4-FFF2-40B4-BE49-F238E27FC236}">
                <a16:creationId xmlns:a16="http://schemas.microsoft.com/office/drawing/2014/main" id="{3A34D464-D099-5B42-FBA7-8572592DB27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82" name="Obdélník 9">
            <a:extLst>
              <a:ext uri="{FF2B5EF4-FFF2-40B4-BE49-F238E27FC236}">
                <a16:creationId xmlns:a16="http://schemas.microsoft.com/office/drawing/2014/main" id="{AE5E72C0-67AB-3506-C7F9-13D295B19DA5}"/>
              </a:ext>
            </a:extLst>
          </p:cNvPr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83" name="Obdélník 11">
            <a:extLst>
              <a:ext uri="{FF2B5EF4-FFF2-40B4-BE49-F238E27FC236}">
                <a16:creationId xmlns:a16="http://schemas.microsoft.com/office/drawing/2014/main" id="{1E1C5EAC-5F60-347F-127B-CAF21538BC03}"/>
              </a:ext>
            </a:extLst>
          </p:cNvPr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84" name="PlaceHolder 1">
            <a:extLst>
              <a:ext uri="{FF2B5EF4-FFF2-40B4-BE49-F238E27FC236}">
                <a16:creationId xmlns:a16="http://schemas.microsoft.com/office/drawing/2014/main" id="{2B856C59-90EA-9DC1-DA59-3EF662D80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2200" b="1" strike="noStrike" spc="-1" dirty="0">
                <a:solidFill>
                  <a:srgbClr val="376092"/>
                </a:solidFill>
                <a:latin typeface="Arial"/>
              </a:rPr>
              <a:t>Narození v Pardubickém kraji</a:t>
            </a:r>
            <a:endParaRPr lang="cs-CZ" sz="2200" b="0" strike="noStrike" spc="-1" dirty="0">
              <a:latin typeface="Arial"/>
            </a:endParaRPr>
          </a:p>
        </p:txBody>
      </p:sp>
      <p:cxnSp>
        <p:nvCxnSpPr>
          <p:cNvPr id="85" name="Přímá spojnice 2">
            <a:extLst>
              <a:ext uri="{FF2B5EF4-FFF2-40B4-BE49-F238E27FC236}">
                <a16:creationId xmlns:a16="http://schemas.microsoft.com/office/drawing/2014/main" id="{86CF65A3-450A-A1B8-522D-910EEEE08DC2}"/>
              </a:ext>
            </a:extLst>
          </p:cNvPr>
          <p:cNvCxnSpPr>
            <a:cxnSpLocks/>
          </p:cNvCxnSpPr>
          <p:nvPr/>
        </p:nvCxnSpPr>
        <p:spPr>
          <a:xfrm flipH="1" flipV="1">
            <a:off x="4508951" y="1377508"/>
            <a:ext cx="15068" cy="3977492"/>
          </a:xfrm>
          <a:prstGeom prst="straightConnector1">
            <a:avLst/>
          </a:prstGeom>
          <a:ln w="12700">
            <a:solidFill>
              <a:srgbClr val="000000"/>
            </a:solidFill>
            <a:prstDash val="sysDot"/>
            <a:round/>
          </a:ln>
        </p:spPr>
      </p:cxnSp>
      <p:sp>
        <p:nvSpPr>
          <p:cNvPr id="86" name="TextovéPole 4">
            <a:extLst>
              <a:ext uri="{FF2B5EF4-FFF2-40B4-BE49-F238E27FC236}">
                <a16:creationId xmlns:a16="http://schemas.microsoft.com/office/drawing/2014/main" id="{458DD63C-E4C1-FE0C-DF2A-FD40B0070138}"/>
              </a:ext>
            </a:extLst>
          </p:cNvPr>
          <p:cNvSpPr/>
          <p:nvPr/>
        </p:nvSpPr>
        <p:spPr>
          <a:xfrm>
            <a:off x="4508951" y="1376788"/>
            <a:ext cx="100728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s-CZ" sz="1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9. ročník ZŠ</a:t>
            </a:r>
            <a:endParaRPr lang="cs-CZ" sz="1200" b="0" strike="noStrike" spc="-1" dirty="0">
              <a:latin typeface="Arial"/>
            </a:endParaRPr>
          </a:p>
        </p:txBody>
      </p:sp>
      <p:cxnSp>
        <p:nvCxnSpPr>
          <p:cNvPr id="87" name="Přímá spojnice 10">
            <a:extLst>
              <a:ext uri="{FF2B5EF4-FFF2-40B4-BE49-F238E27FC236}">
                <a16:creationId xmlns:a16="http://schemas.microsoft.com/office/drawing/2014/main" id="{ADBE8951-CC21-2B93-0835-E45021A33C13}"/>
              </a:ext>
            </a:extLst>
          </p:cNvPr>
          <p:cNvCxnSpPr>
            <a:cxnSpLocks/>
          </p:cNvCxnSpPr>
          <p:nvPr/>
        </p:nvCxnSpPr>
        <p:spPr>
          <a:xfrm flipV="1">
            <a:off x="6981575" y="1377508"/>
            <a:ext cx="0" cy="3977492"/>
          </a:xfrm>
          <a:prstGeom prst="straightConnector1">
            <a:avLst/>
          </a:prstGeom>
          <a:ln w="12700">
            <a:solidFill>
              <a:srgbClr val="000000"/>
            </a:solidFill>
            <a:prstDash val="sysDot"/>
            <a:round/>
          </a:ln>
        </p:spPr>
      </p:cxnSp>
      <p:sp>
        <p:nvSpPr>
          <p:cNvPr id="15" name="TextovéPole 4">
            <a:extLst>
              <a:ext uri="{FF2B5EF4-FFF2-40B4-BE49-F238E27FC236}">
                <a16:creationId xmlns:a16="http://schemas.microsoft.com/office/drawing/2014/main" id="{0222729B-B340-F0FE-AE42-D861F299CAD0}"/>
              </a:ext>
            </a:extLst>
          </p:cNvPr>
          <p:cNvSpPr/>
          <p:nvPr/>
        </p:nvSpPr>
        <p:spPr>
          <a:xfrm>
            <a:off x="6981575" y="1376788"/>
            <a:ext cx="1007280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cs-CZ" sz="1200" b="1" spc="-1" dirty="0">
                <a:solidFill>
                  <a:srgbClr val="000000"/>
                </a:solidFill>
                <a:latin typeface="Calibri"/>
                <a:ea typeface="DejaVu Sans"/>
              </a:rPr>
              <a:t>1</a:t>
            </a:r>
            <a:r>
              <a:rPr lang="cs-CZ" sz="1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 ročník ZŠ</a:t>
            </a:r>
            <a:endParaRPr lang="cs-CZ" sz="1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2112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1B222-B692-BE5A-B21E-B8553529C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4E0D7D47-1D8C-9DE5-1592-A6A1E1BF46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6000"/>
          </a:blip>
          <a:srcRect l="35623" t="9932" r="35456" b="11741"/>
          <a:stretch>
            <a:fillRect/>
          </a:stretch>
        </p:blipFill>
        <p:spPr>
          <a:xfrm>
            <a:off x="251640" y="2180342"/>
            <a:ext cx="864000" cy="2340000"/>
          </a:xfrm>
          <a:prstGeom prst="rect">
            <a:avLst/>
          </a:prstGeom>
          <a:solidFill>
            <a:srgbClr val="D1D1D1"/>
          </a:solidFill>
        </p:spPr>
      </p:pic>
      <p:sp>
        <p:nvSpPr>
          <p:cNvPr id="95" name="Obdélník 6">
            <a:extLst>
              <a:ext uri="{FF2B5EF4-FFF2-40B4-BE49-F238E27FC236}">
                <a16:creationId xmlns:a16="http://schemas.microsoft.com/office/drawing/2014/main" id="{45CC6F37-5847-A557-4BC9-5726C1F68773}"/>
              </a:ext>
            </a:extLst>
          </p:cNvPr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>
            <a:extLst>
              <a:ext uri="{FF2B5EF4-FFF2-40B4-BE49-F238E27FC236}">
                <a16:creationId xmlns:a16="http://schemas.microsoft.com/office/drawing/2014/main" id="{1D257643-276E-742E-EC0E-F0771CB4ED5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>
            <a:extLst>
              <a:ext uri="{FF2B5EF4-FFF2-40B4-BE49-F238E27FC236}">
                <a16:creationId xmlns:a16="http://schemas.microsoft.com/office/drawing/2014/main" id="{9E416986-C4EA-F910-2E9D-85E5644F3C6F}"/>
              </a:ext>
            </a:extLst>
          </p:cNvPr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>
            <a:extLst>
              <a:ext uri="{FF2B5EF4-FFF2-40B4-BE49-F238E27FC236}">
                <a16:creationId xmlns:a16="http://schemas.microsoft.com/office/drawing/2014/main" id="{5F6FA30F-72B3-AA10-831C-51C364E8FD9B}"/>
              </a:ext>
            </a:extLst>
          </p:cNvPr>
          <p:cNvSpPr/>
          <p:nvPr/>
        </p:nvSpPr>
        <p:spPr>
          <a:xfrm>
            <a:off x="-108360" y="0"/>
            <a:ext cx="9360360" cy="1068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>
            <a:extLst>
              <a:ext uri="{FF2B5EF4-FFF2-40B4-BE49-F238E27FC236}">
                <a16:creationId xmlns:a16="http://schemas.microsoft.com/office/drawing/2014/main" id="{40642C2C-D04A-7F96-49EF-4FB7F658D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8360" y="-1"/>
            <a:ext cx="9360360" cy="115776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Přihlášky v 1. kole přijímacího řízení 2025/2026</a:t>
            </a:r>
            <a:endParaRPr lang="cs-CZ" sz="2400" b="1" spc="-1" dirty="0">
              <a:solidFill>
                <a:srgbClr val="376092"/>
              </a:solidFill>
              <a:latin typeface="Calibri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947A7D5-39C3-CAC2-D400-B70528488C41}"/>
              </a:ext>
            </a:extLst>
          </p:cNvPr>
          <p:cNvSpPr txBox="1"/>
          <p:nvPr/>
        </p:nvSpPr>
        <p:spPr>
          <a:xfrm>
            <a:off x="897071" y="1338480"/>
            <a:ext cx="7683794" cy="4570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91 %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uchazečů podalo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přihlášku v elektronické podobě</a:t>
            </a:r>
          </a:p>
          <a:p>
            <a:pPr marL="285750" lvl="0" indent="-285750" algn="just">
              <a:spcBef>
                <a:spcPts val="60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Aspoň jednu přihlášku do</a:t>
            </a:r>
            <a:r>
              <a:rPr lang="cs-CZ" dirty="0"/>
              <a:t> 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maturitního oboru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podalo</a:t>
            </a:r>
          </a:p>
          <a:p>
            <a:pPr marL="742950" lvl="1" indent="-285750" algn="just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74,6 %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uchazečů s bydlištěm v okrese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Chrudim </a:t>
            </a:r>
          </a:p>
          <a:p>
            <a:pPr marL="742950" lvl="1" indent="-285750" algn="just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78,5 %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uchazečů s bydlištěm v okrese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Pardubice</a:t>
            </a:r>
          </a:p>
          <a:p>
            <a:pPr marL="742950" lvl="1" indent="-285750" algn="just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70,2 %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uchazečů s bydlištěm v okrese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Svitavy  </a:t>
            </a:r>
          </a:p>
          <a:p>
            <a:pPr marL="742950" lvl="1" indent="-285750" algn="just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72,0 %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uchazečů s bydlištěm v okrese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Ústí nad Orlicí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Klesá zájem žáků o strojírenství, informační technologie a</a:t>
            </a:r>
            <a:r>
              <a:rPr lang="cs-CZ" dirty="0"/>
              <a:t> 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bezpečnostní obory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Rostoucí je zájem o obory stavební, pedagogické a </a:t>
            </a:r>
            <a:r>
              <a:rPr lang="cs-CZ" sz="2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gastroobory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Stabilní je zájem o obchodní akademie, zdravotnické a o obory automobilních škol </a:t>
            </a:r>
          </a:p>
        </p:txBody>
      </p:sp>
    </p:spTree>
    <p:extLst>
      <p:ext uri="{BB962C8B-B14F-4D97-AF65-F5344CB8AC3E}">
        <p14:creationId xmlns:p14="http://schemas.microsoft.com/office/powerpoint/2010/main" val="4237878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62F56-588A-D90F-64B4-120729F79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>
            <a:extLst>
              <a:ext uri="{FF2B5EF4-FFF2-40B4-BE49-F238E27FC236}">
                <a16:creationId xmlns:a16="http://schemas.microsoft.com/office/drawing/2014/main" id="{F9A5CA0C-996B-5237-9E1D-1ADC8A871048}"/>
              </a:ext>
            </a:extLst>
          </p:cNvPr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>
            <a:extLst>
              <a:ext uri="{FF2B5EF4-FFF2-40B4-BE49-F238E27FC236}">
                <a16:creationId xmlns:a16="http://schemas.microsoft.com/office/drawing/2014/main" id="{92974319-7A70-6481-ECC4-41DB9F8B277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>
            <a:extLst>
              <a:ext uri="{FF2B5EF4-FFF2-40B4-BE49-F238E27FC236}">
                <a16:creationId xmlns:a16="http://schemas.microsoft.com/office/drawing/2014/main" id="{6E0F4F2B-35E9-3DDE-DAAF-0CCFC19E8CFA}"/>
              </a:ext>
            </a:extLst>
          </p:cNvPr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>
            <a:extLst>
              <a:ext uri="{FF2B5EF4-FFF2-40B4-BE49-F238E27FC236}">
                <a16:creationId xmlns:a16="http://schemas.microsoft.com/office/drawing/2014/main" id="{2F923838-1E88-3A25-D75C-8EA42729E279}"/>
              </a:ext>
            </a:extLst>
          </p:cNvPr>
          <p:cNvSpPr/>
          <p:nvPr/>
        </p:nvSpPr>
        <p:spPr>
          <a:xfrm>
            <a:off x="-108360" y="0"/>
            <a:ext cx="9360360" cy="1068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>
            <a:extLst>
              <a:ext uri="{FF2B5EF4-FFF2-40B4-BE49-F238E27FC236}">
                <a16:creationId xmlns:a16="http://schemas.microsoft.com/office/drawing/2014/main" id="{EF0D9785-3BCA-7D7A-2101-763B51D07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8360" y="-1"/>
            <a:ext cx="9360360" cy="115776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Přihlášky v 1. kole přijímacího řízení 2025/2026</a:t>
            </a:r>
            <a:endParaRPr lang="cs-CZ" sz="2400" b="1" spc="-1" dirty="0">
              <a:solidFill>
                <a:srgbClr val="376092"/>
              </a:solidFill>
              <a:latin typeface="Calibri"/>
            </a:endParaRPr>
          </a:p>
        </p:txBody>
      </p:sp>
      <p:sp>
        <p:nvSpPr>
          <p:cNvPr id="8" name="Obdélník 1">
            <a:extLst>
              <a:ext uri="{FF2B5EF4-FFF2-40B4-BE49-F238E27FC236}">
                <a16:creationId xmlns:a16="http://schemas.microsoft.com/office/drawing/2014/main" id="{AD5AAF03-A688-EDDD-DF6D-F56EA1037DCD}"/>
              </a:ext>
            </a:extLst>
          </p:cNvPr>
          <p:cNvSpPr/>
          <p:nvPr/>
        </p:nvSpPr>
        <p:spPr>
          <a:xfrm>
            <a:off x="432169" y="2247215"/>
            <a:ext cx="3774605" cy="29224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numCol="1" anchor="t">
            <a:spAutoFit/>
          </a:bodyPr>
          <a:lstStyle/>
          <a:p>
            <a:pPr marL="800100" lvl="1" indent="-34290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Gymnázium</a:t>
            </a:r>
          </a:p>
          <a:p>
            <a:pPr marL="800100" lvl="1" indent="-34290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Obchodní akademie </a:t>
            </a:r>
          </a:p>
          <a:p>
            <a:pPr marL="800100" lvl="1" indent="-34290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Elektrotechnika </a:t>
            </a:r>
          </a:p>
          <a:p>
            <a:pPr marL="800100" lvl="1" indent="-34290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Praktická sestra</a:t>
            </a:r>
          </a:p>
          <a:p>
            <a:pPr marL="800100" lvl="1" indent="-34290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Kuchař-číšník</a:t>
            </a:r>
          </a:p>
          <a:p>
            <a:pPr marL="800100" lvl="1" indent="-34290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Informatika</a:t>
            </a:r>
          </a:p>
          <a:p>
            <a:pPr marL="800100" lvl="1" indent="-34290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Stavebnictví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B79F522-40CC-8FCE-F985-08C5D2EA49E9}"/>
              </a:ext>
            </a:extLst>
          </p:cNvPr>
          <p:cNvSpPr txBox="1"/>
          <p:nvPr/>
        </p:nvSpPr>
        <p:spPr>
          <a:xfrm>
            <a:off x="-108360" y="1487044"/>
            <a:ext cx="9144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600"/>
              </a:spcAft>
              <a:buClr>
                <a:schemeClr val="tx1"/>
              </a:buClr>
            </a:pPr>
            <a:r>
              <a:rPr lang="cs-CZ" sz="2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Nejvíce přihlášek </a:t>
            </a: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podali uchazeči do oborů: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806D351-CD46-CF0B-7A92-03C968C24BC5}"/>
              </a:ext>
            </a:extLst>
          </p:cNvPr>
          <p:cNvSpPr txBox="1"/>
          <p:nvPr/>
        </p:nvSpPr>
        <p:spPr>
          <a:xfrm>
            <a:off x="3927943" y="2285348"/>
            <a:ext cx="4680856" cy="2846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Mechanik opravář motorových vozidel </a:t>
            </a:r>
          </a:p>
          <a:p>
            <a:pPr marL="800100" lvl="1" indent="-34290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Cukrář </a:t>
            </a:r>
          </a:p>
          <a:p>
            <a:pPr marL="800100" lvl="1" indent="-34290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Ekonomika a podnikání </a:t>
            </a:r>
          </a:p>
          <a:p>
            <a:pPr marL="800100" lvl="1" indent="-34290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Elektrikář </a:t>
            </a:r>
          </a:p>
          <a:p>
            <a:pPr marL="800100" lvl="1" indent="-34290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Cestovní ruch</a:t>
            </a:r>
          </a:p>
          <a:p>
            <a:pPr marL="800100" lvl="1" indent="-34290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Kadeřník</a:t>
            </a:r>
          </a:p>
        </p:txBody>
      </p:sp>
    </p:spTree>
    <p:extLst>
      <p:ext uri="{BB962C8B-B14F-4D97-AF65-F5344CB8AC3E}">
        <p14:creationId xmlns:p14="http://schemas.microsoft.com/office/powerpoint/2010/main" val="2951206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D86F8-C636-33D6-C12F-99DF3655A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>
            <a:extLst>
              <a:ext uri="{FF2B5EF4-FFF2-40B4-BE49-F238E27FC236}">
                <a16:creationId xmlns:a16="http://schemas.microsoft.com/office/drawing/2014/main" id="{43B09687-FB85-B9AE-F52C-92EF79E8C7E0}"/>
              </a:ext>
            </a:extLst>
          </p:cNvPr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>
            <a:extLst>
              <a:ext uri="{FF2B5EF4-FFF2-40B4-BE49-F238E27FC236}">
                <a16:creationId xmlns:a16="http://schemas.microsoft.com/office/drawing/2014/main" id="{99FFD539-BCE6-BCCA-153F-91D581BEBF5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>
            <a:extLst>
              <a:ext uri="{FF2B5EF4-FFF2-40B4-BE49-F238E27FC236}">
                <a16:creationId xmlns:a16="http://schemas.microsoft.com/office/drawing/2014/main" id="{433028AF-2854-DAC7-5DBE-674679C74B72}"/>
              </a:ext>
            </a:extLst>
          </p:cNvPr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>
            <a:extLst>
              <a:ext uri="{FF2B5EF4-FFF2-40B4-BE49-F238E27FC236}">
                <a16:creationId xmlns:a16="http://schemas.microsoft.com/office/drawing/2014/main" id="{1845D972-B0BE-169E-DCE2-4FCCE060596E}"/>
              </a:ext>
            </a:extLst>
          </p:cNvPr>
          <p:cNvSpPr/>
          <p:nvPr/>
        </p:nvSpPr>
        <p:spPr>
          <a:xfrm>
            <a:off x="-108360" y="0"/>
            <a:ext cx="9360360" cy="1068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>
            <a:extLst>
              <a:ext uri="{FF2B5EF4-FFF2-40B4-BE49-F238E27FC236}">
                <a16:creationId xmlns:a16="http://schemas.microsoft.com/office/drawing/2014/main" id="{70A02422-66AA-18F2-5074-4B2609145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8360" y="-1"/>
            <a:ext cx="9360360" cy="115776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Kritéria přijímacího řízení 2025/2026</a:t>
            </a:r>
            <a:endParaRPr lang="cs-CZ" sz="2400" b="1" spc="-1" dirty="0">
              <a:solidFill>
                <a:srgbClr val="376092"/>
              </a:solidFill>
              <a:latin typeface="Calibri"/>
            </a:endParaRPr>
          </a:p>
        </p:txBody>
      </p:sp>
      <p:sp>
        <p:nvSpPr>
          <p:cNvPr id="8" name="Obdélník 1">
            <a:extLst>
              <a:ext uri="{FF2B5EF4-FFF2-40B4-BE49-F238E27FC236}">
                <a16:creationId xmlns:a16="http://schemas.microsoft.com/office/drawing/2014/main" id="{3BC15360-0A8C-F585-A2D8-E7A5A645006D}"/>
              </a:ext>
            </a:extLst>
          </p:cNvPr>
          <p:cNvSpPr/>
          <p:nvPr/>
        </p:nvSpPr>
        <p:spPr>
          <a:xfrm>
            <a:off x="827754" y="1630431"/>
            <a:ext cx="7488131" cy="233764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středních školách se konaly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školní přijímací zkoušky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Minimálně 9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škol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stanovilo vyšší bodovou hranici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potřebnou pro přijetí než doporučenou nebo stanovilo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navíc bodovou hranici pro test z</a:t>
            </a:r>
            <a:r>
              <a:rPr lang="cs-CZ" dirty="0"/>
              <a:t> 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matematiky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Minimálně 8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škol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nepoužilo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alespoň u některých oborů jako kritérium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známky ze ZŠ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B9A321E-9A26-E113-D371-0033947DBB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4000"/>
          </a:blip>
          <a:srcRect b="8701"/>
          <a:stretch>
            <a:fillRect/>
          </a:stretch>
        </p:blipFill>
        <p:spPr>
          <a:xfrm>
            <a:off x="5992776" y="3783862"/>
            <a:ext cx="2541623" cy="188474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547165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1068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-1"/>
            <a:ext cx="9360360" cy="115776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Výsledky přijímacího řízení 2025/2026</a:t>
            </a:r>
            <a:br>
              <a:rPr lang="cs-CZ" sz="2400" b="1" strike="noStrike" spc="-1" dirty="0">
                <a:solidFill>
                  <a:srgbClr val="C00000"/>
                </a:solidFill>
                <a:latin typeface="Arial"/>
              </a:rPr>
            </a:br>
            <a:r>
              <a:rPr lang="cs-CZ" sz="2400" b="1" spc="-1" dirty="0">
                <a:solidFill>
                  <a:srgbClr val="376092"/>
                </a:solidFill>
                <a:latin typeface="Calibri"/>
              </a:rPr>
              <a:t>1. kolo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786270"/>
              </p:ext>
            </p:extLst>
          </p:nvPr>
        </p:nvGraphicFramePr>
        <p:xfrm>
          <a:off x="201168" y="1249119"/>
          <a:ext cx="8759952" cy="4680043"/>
        </p:xfrm>
        <a:graphic>
          <a:graphicData uri="http://schemas.openxmlformats.org/drawingml/2006/table">
            <a:tbl>
              <a:tblPr/>
              <a:tblGrid>
                <a:gridCol w="3687438">
                  <a:extLst>
                    <a:ext uri="{9D8B030D-6E8A-4147-A177-3AD203B41FA5}">
                      <a16:colId xmlns:a16="http://schemas.microsoft.com/office/drawing/2014/main" val="1955570166"/>
                    </a:ext>
                  </a:extLst>
                </a:gridCol>
                <a:gridCol w="1260910">
                  <a:extLst>
                    <a:ext uri="{9D8B030D-6E8A-4147-A177-3AD203B41FA5}">
                      <a16:colId xmlns:a16="http://schemas.microsoft.com/office/drawing/2014/main" val="2522433251"/>
                    </a:ext>
                  </a:extLst>
                </a:gridCol>
                <a:gridCol w="952901">
                  <a:extLst>
                    <a:ext uri="{9D8B030D-6E8A-4147-A177-3AD203B41FA5}">
                      <a16:colId xmlns:a16="http://schemas.microsoft.com/office/drawing/2014/main" val="1200093323"/>
                    </a:ext>
                  </a:extLst>
                </a:gridCol>
                <a:gridCol w="952901">
                  <a:extLst>
                    <a:ext uri="{9D8B030D-6E8A-4147-A177-3AD203B41FA5}">
                      <a16:colId xmlns:a16="http://schemas.microsoft.com/office/drawing/2014/main" val="1086374620"/>
                    </a:ext>
                  </a:extLst>
                </a:gridCol>
                <a:gridCol w="952901">
                  <a:extLst>
                    <a:ext uri="{9D8B030D-6E8A-4147-A177-3AD203B41FA5}">
                      <a16:colId xmlns:a16="http://schemas.microsoft.com/office/drawing/2014/main" val="2750624986"/>
                    </a:ext>
                  </a:extLst>
                </a:gridCol>
                <a:gridCol w="952901">
                  <a:extLst>
                    <a:ext uri="{9D8B030D-6E8A-4147-A177-3AD203B41FA5}">
                      <a16:colId xmlns:a16="http://schemas.microsoft.com/office/drawing/2014/main" val="2637488181"/>
                    </a:ext>
                  </a:extLst>
                </a:gridCol>
              </a:tblGrid>
              <a:tr h="63530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Kategorie dosaženého vzdělání</a:t>
                      </a:r>
                    </a:p>
                  </a:txBody>
                  <a:tcPr marL="45720" marR="4572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Kapacita 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Počet přihlášek 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Počet přijatých 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83568"/>
                  </a:ext>
                </a:extLst>
              </a:tr>
              <a:tr h="24125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2026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2026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2025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2026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2025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81739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praktické školy C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99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58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44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41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37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10718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 výučním listem E + H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2 840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5 588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5 847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1 898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1 923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78782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 maturitní zkouškou a OV L/0 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764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1 898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1 465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420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475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3291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 maturitní zkouškou bez OV M 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2 969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7 483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8 019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2 397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2 460 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05365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lycea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1 081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1 154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350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315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699402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4letá gymnázia K/4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684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1 917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2 067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641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668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96392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8letá gymnázia K/8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501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1 262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1 305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458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455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4359717"/>
                  </a:ext>
                </a:extLst>
              </a:tr>
              <a:tr h="387137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nástavby L/5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307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614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618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222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233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05652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konzervatoř P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54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78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78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44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40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55994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Celkem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8 618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19 393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20 597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6 471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6 606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7199664"/>
                  </a:ext>
                </a:extLst>
              </a:tr>
            </a:tbl>
          </a:graphicData>
        </a:graphic>
      </p:graphicFrame>
      <p:cxnSp>
        <p:nvCxnSpPr>
          <p:cNvPr id="5" name="Přímá spojnice se šipkou 4">
            <a:extLst>
              <a:ext uri="{FF2B5EF4-FFF2-40B4-BE49-F238E27FC236}">
                <a16:creationId xmlns:a16="http://schemas.microsoft.com/office/drawing/2014/main" id="{D353A03F-5B5A-70EE-6406-1BE69B61BA17}"/>
              </a:ext>
            </a:extLst>
          </p:cNvPr>
          <p:cNvCxnSpPr/>
          <p:nvPr/>
        </p:nvCxnSpPr>
        <p:spPr>
          <a:xfrm flipV="1">
            <a:off x="5971032" y="3042967"/>
            <a:ext cx="91440" cy="19202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66938B3A-10AA-1651-3D74-2E33439334E3}"/>
              </a:ext>
            </a:extLst>
          </p:cNvPr>
          <p:cNvCxnSpPr/>
          <p:nvPr/>
        </p:nvCxnSpPr>
        <p:spPr>
          <a:xfrm flipV="1">
            <a:off x="7842504" y="2323569"/>
            <a:ext cx="91440" cy="19202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Přímá spojnice se šipkou 15">
            <a:extLst>
              <a:ext uri="{FF2B5EF4-FFF2-40B4-BE49-F238E27FC236}">
                <a16:creationId xmlns:a16="http://schemas.microsoft.com/office/drawing/2014/main" id="{19108735-E889-F665-8A06-E4298AD7AA07}"/>
              </a:ext>
            </a:extLst>
          </p:cNvPr>
          <p:cNvCxnSpPr/>
          <p:nvPr/>
        </p:nvCxnSpPr>
        <p:spPr>
          <a:xfrm flipV="1">
            <a:off x="5941560" y="2334531"/>
            <a:ext cx="91440" cy="19202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" name="Přímá spojnice se šipkou 16">
            <a:extLst>
              <a:ext uri="{FF2B5EF4-FFF2-40B4-BE49-F238E27FC236}">
                <a16:creationId xmlns:a16="http://schemas.microsoft.com/office/drawing/2014/main" id="{B5BC5F18-2BE3-3CAF-4642-068667ECBA90}"/>
              </a:ext>
            </a:extLst>
          </p:cNvPr>
          <p:cNvCxnSpPr/>
          <p:nvPr/>
        </p:nvCxnSpPr>
        <p:spPr>
          <a:xfrm flipV="1">
            <a:off x="7860154" y="3789185"/>
            <a:ext cx="91440" cy="19202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" name="Přímá spojnice se šipkou 1">
            <a:extLst>
              <a:ext uri="{FF2B5EF4-FFF2-40B4-BE49-F238E27FC236}">
                <a16:creationId xmlns:a16="http://schemas.microsoft.com/office/drawing/2014/main" id="{8F13D0A0-2127-20F8-1CB1-08F535DF1D89}"/>
              </a:ext>
            </a:extLst>
          </p:cNvPr>
          <p:cNvCxnSpPr/>
          <p:nvPr/>
        </p:nvCxnSpPr>
        <p:spPr>
          <a:xfrm flipV="1">
            <a:off x="7842504" y="4510752"/>
            <a:ext cx="91440" cy="19202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F444D1C0-7555-424A-0B7F-344B93C45C07}"/>
              </a:ext>
            </a:extLst>
          </p:cNvPr>
          <p:cNvCxnSpPr/>
          <p:nvPr/>
        </p:nvCxnSpPr>
        <p:spPr>
          <a:xfrm flipV="1">
            <a:off x="7796784" y="5254801"/>
            <a:ext cx="91440" cy="19202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121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1068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-1"/>
            <a:ext cx="9360360" cy="115776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  <a:latin typeface="Arial"/>
              </a:rPr>
              <a:t>Průměrný bodový zisk přijatých </a:t>
            </a: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2025/2026</a:t>
            </a:r>
            <a:br>
              <a:rPr lang="cs-CZ" sz="2400" b="1" strike="noStrike" spc="-1" dirty="0">
                <a:solidFill>
                  <a:srgbClr val="C00000"/>
                </a:solidFill>
                <a:latin typeface="Arial"/>
              </a:rPr>
            </a:br>
            <a:r>
              <a:rPr lang="cs-CZ" sz="2400" b="1" spc="-1" dirty="0">
                <a:solidFill>
                  <a:srgbClr val="376092"/>
                </a:solidFill>
                <a:latin typeface="Calibri"/>
              </a:rPr>
              <a:t>1. kolo</a:t>
            </a: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127189"/>
              </p:ext>
            </p:extLst>
          </p:nvPr>
        </p:nvGraphicFramePr>
        <p:xfrm>
          <a:off x="251638" y="1703674"/>
          <a:ext cx="8699858" cy="3349589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3815726">
                  <a:extLst>
                    <a:ext uri="{9D8B030D-6E8A-4147-A177-3AD203B41FA5}">
                      <a16:colId xmlns:a16="http://schemas.microsoft.com/office/drawing/2014/main" val="889858022"/>
                    </a:ext>
                  </a:extLst>
                </a:gridCol>
                <a:gridCol w="1221033">
                  <a:extLst>
                    <a:ext uri="{9D8B030D-6E8A-4147-A177-3AD203B41FA5}">
                      <a16:colId xmlns:a16="http://schemas.microsoft.com/office/drawing/2014/main" val="3211697931"/>
                    </a:ext>
                  </a:extLst>
                </a:gridCol>
                <a:gridCol w="1221033">
                  <a:extLst>
                    <a:ext uri="{9D8B030D-6E8A-4147-A177-3AD203B41FA5}">
                      <a16:colId xmlns:a16="http://schemas.microsoft.com/office/drawing/2014/main" val="2920514065"/>
                    </a:ext>
                  </a:extLst>
                </a:gridCol>
                <a:gridCol w="1221033">
                  <a:extLst>
                    <a:ext uri="{9D8B030D-6E8A-4147-A177-3AD203B41FA5}">
                      <a16:colId xmlns:a16="http://schemas.microsoft.com/office/drawing/2014/main" val="1058109638"/>
                    </a:ext>
                  </a:extLst>
                </a:gridCol>
                <a:gridCol w="1221033">
                  <a:extLst>
                    <a:ext uri="{9D8B030D-6E8A-4147-A177-3AD203B41FA5}">
                      <a16:colId xmlns:a16="http://schemas.microsoft.com/office/drawing/2014/main" val="4149747658"/>
                    </a:ext>
                  </a:extLst>
                </a:gridCol>
              </a:tblGrid>
              <a:tr h="404261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Kategorie dosaženého vzdělání</a:t>
                      </a:r>
                      <a:endParaRPr lang="cs-CZ" sz="1800" b="1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ČR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 err="1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Pk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316421"/>
                  </a:ext>
                </a:extLst>
              </a:tr>
              <a:tr h="519762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ČJ </a:t>
                      </a:r>
                      <a:endParaRPr lang="cs-CZ" sz="1800" b="1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MA</a:t>
                      </a:r>
                      <a:endParaRPr lang="cs-CZ" sz="1800" b="1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ČJ </a:t>
                      </a:r>
                      <a:endParaRPr lang="cs-CZ" sz="1800" b="1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MA</a:t>
                      </a:r>
                      <a:endParaRPr lang="cs-CZ" sz="1800" b="1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439461"/>
                  </a:ext>
                </a:extLst>
              </a:tr>
              <a:tr h="404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gymnázia 4letá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38,9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33,4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39,2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34,1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479066"/>
                  </a:ext>
                </a:extLst>
              </a:tr>
              <a:tr h="404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lycea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33,9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27,2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33,6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28,0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833367"/>
                  </a:ext>
                </a:extLst>
              </a:tr>
              <a:tr h="404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 maturitní zkouškou bez OV M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28,9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22,8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30,1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24,0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080887"/>
                  </a:ext>
                </a:extLst>
              </a:tr>
              <a:tr h="404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 maturitní zkouškou a OV L/0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25,0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19,9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26,4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20,8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269828"/>
                  </a:ext>
                </a:extLst>
              </a:tr>
              <a:tr h="404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nástavby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22,4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12,7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24,5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15,4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440598"/>
                  </a:ext>
                </a:extLst>
              </a:tr>
              <a:tr h="404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gymnázia 8letá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31,2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31,4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27,6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27,3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25251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2854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7FDE85DC-3767-C3E1-FE96-6CC9FFC2E4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7000"/>
          </a:blip>
          <a:srcRect l="22889" t="5987" r="25679" b="6368"/>
          <a:stretch>
            <a:fillRect/>
          </a:stretch>
        </p:blipFill>
        <p:spPr>
          <a:xfrm>
            <a:off x="7700517" y="1491368"/>
            <a:ext cx="1138683" cy="211921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3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1068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-1"/>
            <a:ext cx="9360360" cy="115776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Výsledky přijímacího řízení 2025/2026</a:t>
            </a:r>
            <a:endParaRPr lang="cs-CZ" sz="2400" b="1" spc="-1" dirty="0">
              <a:solidFill>
                <a:srgbClr val="376092"/>
              </a:solidFill>
              <a:latin typeface="Calibri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515327" y="1249124"/>
            <a:ext cx="7488131" cy="472291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 1. kole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bylo do 4letých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kratších oborů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přijato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89,4 %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uchazečů s</a:t>
            </a:r>
            <a:r>
              <a:rPr lang="cs-CZ" dirty="0"/>
              <a:t> 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bydlištěm v </a:t>
            </a:r>
            <a:r>
              <a:rPr lang="cs-CZ" sz="2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Pk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 6 405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uchazečů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přijato 5 726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cs-CZ" sz="21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78,4 %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 nich bylo přijato </a:t>
            </a: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obor v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prioritě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práva na přijetí se vzdalo 79 uchazečů</a:t>
            </a:r>
          </a:p>
          <a:p>
            <a:pPr marL="285750" lvl="0" indent="-285750" algn="just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 uchazečů hlásících se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8letých gymnázií uspělo 57,3 % </a:t>
            </a:r>
          </a:p>
          <a:p>
            <a:pPr marL="265113" lvl="0" algn="just">
              <a:spcAft>
                <a:spcPts val="600"/>
              </a:spcAft>
              <a:buClr>
                <a:schemeClr val="tx1"/>
              </a:buClr>
            </a:pP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(z 765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uchazečů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přijato 438), práva na přijetí se vzdalo 16</a:t>
            </a:r>
            <a:endParaRPr lang="cs-CZ" sz="21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kolo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vyhlásilo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43 SŠ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 Pardubickém kraji na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1 195 volných míst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z toho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682 v maturitních oborech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 2. kole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bylo do 4letých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kratších oborů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 518 uchazečů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cs-CZ" dirty="0"/>
              <a:t> 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bydlištěm v </a:t>
            </a:r>
            <a:r>
              <a:rPr lang="cs-CZ" sz="2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Pk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přijato 440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 46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uchazečů hlásících se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8letých gymnázií uspělo 25</a:t>
            </a:r>
          </a:p>
        </p:txBody>
      </p:sp>
    </p:spTree>
    <p:extLst>
      <p:ext uri="{BB962C8B-B14F-4D97-AF65-F5344CB8AC3E}">
        <p14:creationId xmlns:p14="http://schemas.microsoft.com/office/powerpoint/2010/main" val="1309020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02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03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04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Nové obory ve středním školství</a:t>
            </a:r>
            <a:br>
              <a:rPr lang="cs-CZ" sz="2400" b="1" strike="noStrike" spc="-1" dirty="0">
                <a:solidFill>
                  <a:srgbClr val="C00000"/>
                </a:solidFill>
                <a:latin typeface="Arial"/>
              </a:rPr>
            </a:br>
            <a:r>
              <a:rPr lang="cs-CZ" sz="2400" b="1" spc="-1" dirty="0">
                <a:solidFill>
                  <a:srgbClr val="376092"/>
                </a:solidFill>
                <a:latin typeface="Calibri"/>
              </a:rPr>
              <a:t>Pardubický kraj</a:t>
            </a:r>
          </a:p>
        </p:txBody>
      </p:sp>
      <p:sp>
        <p:nvSpPr>
          <p:cNvPr id="106" name="Obdélník 1"/>
          <p:cNvSpPr/>
          <p:nvPr/>
        </p:nvSpPr>
        <p:spPr>
          <a:xfrm>
            <a:off x="404676" y="977040"/>
            <a:ext cx="8333928" cy="494605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</a:t>
            </a:r>
            <a:r>
              <a:rPr lang="cs-CZ" sz="21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</a:t>
            </a: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roku 2026/2027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SOŠ a SOU Třemošnice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nový obor </a:t>
            </a:r>
            <a:r>
              <a:rPr lang="cs-CZ" sz="2100" b="1" spc="-1" dirty="0">
                <a:solidFill>
                  <a:srgbClr val="376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Lyceum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(režim pokusného ověřování) – zaměření – </a:t>
            </a: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Operátor bezpilotních systémů</a:t>
            </a:r>
            <a:endParaRPr lang="cs-CZ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SOU opravárenské Králíky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nový obor </a:t>
            </a:r>
            <a:r>
              <a:rPr lang="cs-CZ" sz="2100" b="1" spc="-1" dirty="0">
                <a:solidFill>
                  <a:srgbClr val="376092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Sociální činnost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,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změna názvu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SŠ technická a sociální Králíky</a:t>
            </a:r>
            <a:endParaRPr lang="cs-CZ" sz="2100" b="1" spc="-1" dirty="0">
              <a:solidFill>
                <a:srgbClr val="000000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marL="0" lvl="1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SOU Svitavy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nové ŠVP </a:t>
            </a:r>
            <a:r>
              <a:rPr lang="cs-CZ" sz="2100" b="1" spc="-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Mechanik opravář letadel</a:t>
            </a:r>
            <a:r>
              <a:rPr lang="cs-CZ" sz="2100" spc="-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u oboru Strojní mechanik,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změna názvu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na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SŠ technická Svitavy</a:t>
            </a:r>
          </a:p>
          <a:p>
            <a:pPr marL="0" lvl="1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SŠ zdravotnická a sociální Chrudim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– znovu otevřela obor </a:t>
            </a:r>
            <a:r>
              <a:rPr lang="cs-CZ" sz="21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Sociální činnost</a:t>
            </a:r>
            <a:endParaRPr lang="cs-CZ" sz="2100" b="1" spc="-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marL="0" lvl="1" algn="just">
              <a:spcBef>
                <a:spcPts val="9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</a:t>
            </a:r>
            <a:r>
              <a:rPr lang="cs-CZ" sz="21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</a:t>
            </a: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roku 2025/2026</a:t>
            </a:r>
          </a:p>
          <a:p>
            <a:pPr marL="0" lvl="1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SPŠ chemická Pardubice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cs-CZ" sz="2100" b="1" spc="-1" dirty="0">
                <a:solidFill>
                  <a:srgbClr val="376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Lyceum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(režim pokusného ověřování) zaměření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Aplikované přírodní vědy</a:t>
            </a:r>
          </a:p>
          <a:p>
            <a:pPr marL="0" lvl="1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Střední zdravotnická škola Pardubice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cs-CZ" sz="2100" b="1" spc="-1" dirty="0">
                <a:solidFill>
                  <a:srgbClr val="376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Lyceum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(režim pokusného ověřování) zaměření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Prevence, ochrana a podpora zdraví</a:t>
            </a:r>
          </a:p>
        </p:txBody>
      </p:sp>
    </p:spTree>
    <p:extLst>
      <p:ext uri="{BB962C8B-B14F-4D97-AF65-F5344CB8AC3E}">
        <p14:creationId xmlns:p14="http://schemas.microsoft.com/office/powerpoint/2010/main" val="1778004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200" b="1" spc="100" dirty="0">
                <a:solidFill>
                  <a:srgbClr val="C00000"/>
                </a:solidFill>
              </a:rPr>
              <a:t>Změny</a:t>
            </a:r>
            <a:r>
              <a:rPr lang="cs-CZ" sz="2200" b="1" spc="100" dirty="0">
                <a:solidFill>
                  <a:srgbClr val="376092"/>
                </a:solidFill>
              </a:rPr>
              <a:t> </a:t>
            </a:r>
            <a:r>
              <a:rPr lang="cs-CZ" sz="2200" b="1" spc="-1" dirty="0">
                <a:solidFill>
                  <a:srgbClr val="C00000"/>
                </a:solidFill>
                <a:cs typeface="Calibri" panose="020F0502020204030204" pitchFamily="34" charset="0"/>
              </a:rPr>
              <a:t>pro přijímací řízení ve </a:t>
            </a:r>
            <a:r>
              <a:rPr lang="cs-CZ" sz="2200" b="1" spc="-1" dirty="0" err="1">
                <a:solidFill>
                  <a:srgbClr val="C00000"/>
                </a:solidFill>
                <a:cs typeface="Calibri" panose="020F0502020204030204" pitchFamily="34" charset="0"/>
              </a:rPr>
              <a:t>šk</a:t>
            </a:r>
            <a:r>
              <a:rPr lang="cs-CZ" sz="2200" b="1" spc="-1" dirty="0">
                <a:solidFill>
                  <a:srgbClr val="C00000"/>
                </a:solidFill>
                <a:cs typeface="Calibri" panose="020F0502020204030204" pitchFamily="34" charset="0"/>
              </a:rPr>
              <a:t>. roce 2026/2027</a:t>
            </a:r>
            <a:br>
              <a:rPr lang="cs-CZ" sz="2200" b="1" spc="-1" dirty="0">
                <a:solidFill>
                  <a:srgbClr val="C00000"/>
                </a:solidFill>
                <a:cs typeface="Calibri" panose="020F0502020204030204" pitchFamily="34" charset="0"/>
              </a:rPr>
            </a:br>
            <a:r>
              <a:rPr lang="cs-CZ" sz="2200" b="1" spc="-1" dirty="0">
                <a:solidFill>
                  <a:srgbClr val="376092"/>
                </a:solidFill>
                <a:cs typeface="Calibri" panose="020F0502020204030204" pitchFamily="34" charset="0"/>
              </a:rPr>
              <a:t>Konzervatoř</a:t>
            </a:r>
            <a:endParaRPr lang="cs-CZ" sz="2200" b="0" strike="noStrike" spc="100" dirty="0">
              <a:solidFill>
                <a:srgbClr val="376092"/>
              </a:solidFill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370979" y="1421658"/>
            <a:ext cx="8183967" cy="439205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Přijímací řízení do oborů vzdělání </a:t>
            </a: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konzervatoře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předsunuto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před ostatní obory vzdělání</a:t>
            </a:r>
          </a:p>
          <a:p>
            <a:pPr marL="800280" lvl="1" indent="-343080" algn="just"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ředitel konzervatoře </a:t>
            </a:r>
            <a:r>
              <a:rPr lang="cs-CZ" sz="2200" b="1" dirty="0">
                <a:latin typeface="Calibri" panose="020F0502020204030204" pitchFamily="34" charset="0"/>
                <a:cs typeface="Calibri" panose="020F0502020204030204" pitchFamily="34" charset="0"/>
              </a:rPr>
              <a:t>vyhlásí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 1. kolo přijímacího řízení v období od </a:t>
            </a:r>
            <a:r>
              <a:rPr lang="cs-CZ" sz="2200" b="1" dirty="0">
                <a:latin typeface="Calibri" panose="020F0502020204030204" pitchFamily="34" charset="0"/>
                <a:cs typeface="Calibri" panose="020F0502020204030204" pitchFamily="34" charset="0"/>
              </a:rPr>
              <a:t>15.  října do 31. října 2026</a:t>
            </a:r>
            <a:endParaRPr lang="cs-CZ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280" lvl="1" indent="-343080" algn="just"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podání přihlášky od 1. listopadu do 30. listopadu 2026 (</a:t>
            </a:r>
            <a:r>
              <a:rPr lang="cs-CZ" sz="22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DiPSy</a:t>
            </a:r>
            <a:r>
              <a:rPr lang="cs-CZ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nebo tiskopis)</a:t>
            </a:r>
          </a:p>
          <a:p>
            <a:pPr marL="800280" lvl="1" indent="-343080" algn="just"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alespoň dva termíny talentové zkoušky v období od 4. ledna do 15. ledna 2027</a:t>
            </a:r>
          </a:p>
          <a:p>
            <a:pPr marL="800280" lvl="1" indent="-343080" algn="just"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alespoň jeden náhradní termín talentové zkoušky v období od 18. ledna do 29. ledna 2027</a:t>
            </a:r>
          </a:p>
          <a:p>
            <a:pPr marL="800280" lvl="1" indent="-343080" algn="just"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dirty="0">
                <a:latin typeface="Calibri" panose="020F0502020204030204" pitchFamily="34" charset="0"/>
                <a:cs typeface="Calibri" panose="020F0502020204030204" pitchFamily="34" charset="0"/>
              </a:rPr>
              <a:t>rozhodnutí o přijetí či nepřijetí </a:t>
            </a:r>
            <a:r>
              <a:rPr lang="cs-CZ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8. února 2027</a:t>
            </a:r>
          </a:p>
        </p:txBody>
      </p:sp>
    </p:spTree>
    <p:extLst>
      <p:ext uri="{BB962C8B-B14F-4D97-AF65-F5344CB8AC3E}">
        <p14:creationId xmlns:p14="http://schemas.microsoft.com/office/powerpoint/2010/main" val="693776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B12F3-593C-9745-CF73-C382510B8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>
            <a:extLst>
              <a:ext uri="{FF2B5EF4-FFF2-40B4-BE49-F238E27FC236}">
                <a16:creationId xmlns:a16="http://schemas.microsoft.com/office/drawing/2014/main" id="{995EB8A4-154D-170B-38B1-693708341B6B}"/>
              </a:ext>
            </a:extLst>
          </p:cNvPr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>
            <a:extLst>
              <a:ext uri="{FF2B5EF4-FFF2-40B4-BE49-F238E27FC236}">
                <a16:creationId xmlns:a16="http://schemas.microsoft.com/office/drawing/2014/main" id="{0DE1EBDE-B8FE-0BCC-D82B-196179A5F75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>
            <a:extLst>
              <a:ext uri="{FF2B5EF4-FFF2-40B4-BE49-F238E27FC236}">
                <a16:creationId xmlns:a16="http://schemas.microsoft.com/office/drawing/2014/main" id="{2D2B7F49-CBC6-52AF-B3E0-1CED43A14D73}"/>
              </a:ext>
            </a:extLst>
          </p:cNvPr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>
            <a:extLst>
              <a:ext uri="{FF2B5EF4-FFF2-40B4-BE49-F238E27FC236}">
                <a16:creationId xmlns:a16="http://schemas.microsoft.com/office/drawing/2014/main" id="{793BF55A-7B71-4FC8-F79C-FE2179AC8582}"/>
              </a:ext>
            </a:extLst>
          </p:cNvPr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>
            <a:extLst>
              <a:ext uri="{FF2B5EF4-FFF2-40B4-BE49-F238E27FC236}">
                <a16:creationId xmlns:a16="http://schemas.microsoft.com/office/drawing/2014/main" id="{12D613A0-A8D5-52F3-AC94-1DC55271B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200" b="1" spc="100" dirty="0">
                <a:solidFill>
                  <a:srgbClr val="C00000"/>
                </a:solidFill>
              </a:rPr>
              <a:t>Změny</a:t>
            </a:r>
            <a:r>
              <a:rPr lang="cs-CZ" sz="2200" b="1" spc="100" dirty="0">
                <a:solidFill>
                  <a:srgbClr val="376092"/>
                </a:solidFill>
              </a:rPr>
              <a:t> </a:t>
            </a:r>
            <a:r>
              <a:rPr lang="cs-CZ" sz="2200" b="1" spc="-1" dirty="0">
                <a:solidFill>
                  <a:srgbClr val="C00000"/>
                </a:solidFill>
                <a:cs typeface="Calibri" panose="020F0502020204030204" pitchFamily="34" charset="0"/>
              </a:rPr>
              <a:t>pro přijímací řízení ve </a:t>
            </a:r>
            <a:r>
              <a:rPr lang="cs-CZ" sz="2200" b="1" spc="-1" dirty="0" err="1">
                <a:solidFill>
                  <a:srgbClr val="C00000"/>
                </a:solidFill>
                <a:cs typeface="Calibri" panose="020F0502020204030204" pitchFamily="34" charset="0"/>
              </a:rPr>
              <a:t>šk</a:t>
            </a:r>
            <a:r>
              <a:rPr lang="cs-CZ" sz="2200" b="1" spc="-1" dirty="0">
                <a:solidFill>
                  <a:srgbClr val="C00000"/>
                </a:solidFill>
                <a:cs typeface="Calibri" panose="020F0502020204030204" pitchFamily="34" charset="0"/>
              </a:rPr>
              <a:t>. roce 2026/2027</a:t>
            </a:r>
            <a:b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2200" b="1" spc="-1" dirty="0">
                <a:solidFill>
                  <a:srgbClr val="376092"/>
                </a:solidFill>
                <a:cs typeface="Calibri" panose="020F0502020204030204" pitchFamily="34" charset="0"/>
              </a:rPr>
              <a:t>Konzervatoř</a:t>
            </a:r>
            <a:endParaRPr lang="cs-CZ" sz="2200" b="0" strike="noStrike" spc="100" dirty="0">
              <a:solidFill>
                <a:srgbClr val="376092"/>
              </a:solidFill>
              <a:latin typeface="Arial"/>
            </a:endParaRPr>
          </a:p>
        </p:txBody>
      </p:sp>
      <p:sp>
        <p:nvSpPr>
          <p:cNvPr id="8" name="Obdélník 1">
            <a:extLst>
              <a:ext uri="{FF2B5EF4-FFF2-40B4-BE49-F238E27FC236}">
                <a16:creationId xmlns:a16="http://schemas.microsoft.com/office/drawing/2014/main" id="{9114A553-E1E8-8BB4-59C2-8452AAF071A0}"/>
              </a:ext>
            </a:extLst>
          </p:cNvPr>
          <p:cNvSpPr/>
          <p:nvPr/>
        </p:nvSpPr>
        <p:spPr>
          <a:xfrm>
            <a:off x="380811" y="1209750"/>
            <a:ext cx="8183967" cy="30301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 1. do 22. 2. 2027 </a:t>
            </a:r>
            <a:r>
              <a:rPr lang="cs-CZ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mohou i uchazeči, kteří podali přihlášku do konzervatoře, podávat přihlášky do ostatních oborů </a:t>
            </a: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vzdělání (do počtu 2 oborů vzdělání s talentovou zkouškou a 3 oborů vzdělání bez talentové zkoušky, konzervatoř již nevyplňuje). </a:t>
            </a:r>
          </a:p>
          <a:p>
            <a:pPr marL="343080" indent="-343080" algn="just"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Přihlášku mohou podávat </a:t>
            </a:r>
            <a:r>
              <a:rPr lang="cs-CZ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bez ohledu </a:t>
            </a: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to, </a:t>
            </a:r>
            <a:r>
              <a:rPr lang="cs-CZ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zda</a:t>
            </a: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konzervatoře </a:t>
            </a:r>
            <a:r>
              <a:rPr lang="cs-CZ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byli či nebyli přijati</a:t>
            </a: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343080" indent="-343080" algn="just"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Jsou-li přijati do jiného oboru vzdělání, </a:t>
            </a:r>
            <a:r>
              <a:rPr lang="cs-CZ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automaticky se přijetí </a:t>
            </a: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</a:t>
            </a:r>
            <a:r>
              <a:rPr lang="cs-CZ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konzervatoře ruší</a:t>
            </a: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889051E1-CA89-36DF-93FD-9A1D28EDE9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3410565" y="3879414"/>
            <a:ext cx="2360971" cy="20783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700923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01AA9-FC02-CA1D-EBEF-306301CDD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>
            <a:extLst>
              <a:ext uri="{FF2B5EF4-FFF2-40B4-BE49-F238E27FC236}">
                <a16:creationId xmlns:a16="http://schemas.microsoft.com/office/drawing/2014/main" id="{11E089E1-241A-F135-94BB-7A3C3FD7DD36}"/>
              </a:ext>
            </a:extLst>
          </p:cNvPr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>
            <a:extLst>
              <a:ext uri="{FF2B5EF4-FFF2-40B4-BE49-F238E27FC236}">
                <a16:creationId xmlns:a16="http://schemas.microsoft.com/office/drawing/2014/main" id="{5C01D6E0-282F-ABB2-4305-46AF4E2A0F9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>
            <a:extLst>
              <a:ext uri="{FF2B5EF4-FFF2-40B4-BE49-F238E27FC236}">
                <a16:creationId xmlns:a16="http://schemas.microsoft.com/office/drawing/2014/main" id="{9886B45E-0F68-5613-2E71-6A87E15CFAA9}"/>
              </a:ext>
            </a:extLst>
          </p:cNvPr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>
            <a:extLst>
              <a:ext uri="{FF2B5EF4-FFF2-40B4-BE49-F238E27FC236}">
                <a16:creationId xmlns:a16="http://schemas.microsoft.com/office/drawing/2014/main" id="{6B4F9759-580A-3E6A-11C4-38FE670C2D00}"/>
              </a:ext>
            </a:extLst>
          </p:cNvPr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>
            <a:extLst>
              <a:ext uri="{FF2B5EF4-FFF2-40B4-BE49-F238E27FC236}">
                <a16:creationId xmlns:a16="http://schemas.microsoft.com/office/drawing/2014/main" id="{2E53BD42-DBF8-4054-AF23-9081D368A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200" b="1" spc="100" dirty="0">
                <a:solidFill>
                  <a:srgbClr val="C00000"/>
                </a:solidFill>
              </a:rPr>
              <a:t>Změny</a:t>
            </a:r>
            <a:r>
              <a:rPr lang="cs-CZ" sz="2200" b="1" spc="100" dirty="0">
                <a:solidFill>
                  <a:srgbClr val="376092"/>
                </a:solidFill>
              </a:rPr>
              <a:t> </a:t>
            </a:r>
            <a:r>
              <a:rPr lang="cs-CZ" sz="2200" b="1" spc="-1" dirty="0">
                <a:solidFill>
                  <a:srgbClr val="C00000"/>
                </a:solidFill>
                <a:cs typeface="Calibri" panose="020F0502020204030204" pitchFamily="34" charset="0"/>
              </a:rPr>
              <a:t>v přijímacím řízení ve </a:t>
            </a:r>
            <a:r>
              <a:rPr lang="cs-CZ" sz="2200" b="1" spc="-1" dirty="0" err="1">
                <a:solidFill>
                  <a:srgbClr val="C00000"/>
                </a:solidFill>
                <a:cs typeface="Calibri" panose="020F0502020204030204" pitchFamily="34" charset="0"/>
              </a:rPr>
              <a:t>šk</a:t>
            </a:r>
            <a:r>
              <a:rPr lang="cs-CZ" sz="2200" b="1" spc="-1" dirty="0">
                <a:solidFill>
                  <a:srgbClr val="C00000"/>
                </a:solidFill>
                <a:cs typeface="Calibri" panose="020F0502020204030204" pitchFamily="34" charset="0"/>
              </a:rPr>
              <a:t>. roce 2026/2027</a:t>
            </a:r>
            <a:b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2200" b="1" dirty="0">
                <a:solidFill>
                  <a:srgbClr val="376092"/>
                </a:solidFill>
              </a:rPr>
              <a:t>Digitalizace doporučení ŠPZ</a:t>
            </a:r>
            <a:endParaRPr lang="cs-CZ" sz="2200" b="1" strike="noStrike" spc="100" dirty="0">
              <a:solidFill>
                <a:srgbClr val="376092"/>
              </a:solidFill>
              <a:latin typeface="Arial"/>
            </a:endParaRPr>
          </a:p>
        </p:txBody>
      </p:sp>
      <p:sp>
        <p:nvSpPr>
          <p:cNvPr id="8" name="Obdélník 1">
            <a:extLst>
              <a:ext uri="{FF2B5EF4-FFF2-40B4-BE49-F238E27FC236}">
                <a16:creationId xmlns:a16="http://schemas.microsoft.com/office/drawing/2014/main" id="{0D4DCDCF-CA6B-45A8-E10B-0FF1FE9A5638}"/>
              </a:ext>
            </a:extLst>
          </p:cNvPr>
          <p:cNvSpPr/>
          <p:nvPr/>
        </p:nvSpPr>
        <p:spPr>
          <a:xfrm>
            <a:off x="479836" y="1198629"/>
            <a:ext cx="8183967" cy="390730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endParaRPr lang="cs-CZ" sz="2200" dirty="0"/>
          </a:p>
          <a:p>
            <a:pPr marL="343080" indent="-343080" algn="just">
              <a:spcBef>
                <a:spcPts val="12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ŠPZ zadává doporučení k úpravě podmínek př. řízení do </a:t>
            </a:r>
            <a:r>
              <a:rPr lang="cs-CZ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DiPSy</a:t>
            </a:r>
            <a:endParaRPr lang="cs-CZ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12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Při podání přihlášky na tiskopisu musí uchazeč přiložit kopii </a:t>
            </a:r>
            <a:r>
              <a:rPr lang="cs-CZ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doporučení ŠPZ s registračním identifikátorem</a:t>
            </a:r>
          </a:p>
          <a:p>
            <a:pPr marL="343080" indent="-343080" algn="just">
              <a:spcBef>
                <a:spcPts val="12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Při podání přihlášky elektronicky </a:t>
            </a:r>
            <a:r>
              <a:rPr lang="cs-CZ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zadá</a:t>
            </a: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uchazeč do přihlášky v </a:t>
            </a:r>
            <a:r>
              <a:rPr lang="cs-CZ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DiPSy</a:t>
            </a: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registrační identifikátor doporučení ŠPZ</a:t>
            </a:r>
          </a:p>
          <a:p>
            <a:pPr marL="343080" indent="-343080" algn="just">
              <a:spcBef>
                <a:spcPts val="12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Pokud se po zadání identifikátoru doporučení nezobrazí či se zobrazí chybně, nahraje uchazeč do </a:t>
            </a:r>
            <a:r>
              <a:rPr lang="cs-CZ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DiPSy</a:t>
            </a: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fotografii nebo sken listinného doporučení</a:t>
            </a:r>
            <a:endParaRPr lang="cs-CZ" sz="2200" b="1" strike="noStrike" spc="-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816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-108360" y="96480"/>
            <a:ext cx="936036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200" b="1" spc="-1" dirty="0">
                <a:solidFill>
                  <a:srgbClr val="C00000"/>
                </a:solidFill>
              </a:rPr>
              <a:t>Uchazeči, kteří získali </a:t>
            </a:r>
            <a:br>
              <a:rPr lang="cs-CZ" sz="2200" b="1" spc="-1" dirty="0">
                <a:solidFill>
                  <a:srgbClr val="C00000"/>
                </a:solidFill>
              </a:rPr>
            </a:br>
            <a:r>
              <a:rPr lang="cs-CZ" sz="2200" b="1" spc="-1" dirty="0">
                <a:solidFill>
                  <a:srgbClr val="C00000"/>
                </a:solidFill>
              </a:rPr>
              <a:t>předchozí vzdělání ve škole mimo území ČR</a:t>
            </a:r>
          </a:p>
        </p:txBody>
      </p:sp>
      <p:sp>
        <p:nvSpPr>
          <p:cNvPr id="198" name="Obdélník 1"/>
          <p:cNvSpPr/>
          <p:nvPr/>
        </p:nvSpPr>
        <p:spPr>
          <a:xfrm>
            <a:off x="366271" y="1243439"/>
            <a:ext cx="8411097" cy="45331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Přijímací zkoušku z českého jazyka a literatury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při přijímacím řízení </a:t>
            </a: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promine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ředitel školy na žádost osobě, která </a:t>
            </a:r>
          </a:p>
          <a:p>
            <a:pPr marL="800280" lvl="1" indent="-343080" algn="just">
              <a:spcBef>
                <a:spcPts val="11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se vzdělávala mimo území ČR alespoň </a:t>
            </a: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1 školní rok ze 3 školních roků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bezprostředně předcházejících školnímu roku, ve kterém podává přihlášku, </a:t>
            </a:r>
            <a:r>
              <a:rPr lang="cs-CZ" sz="21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vzdělává-li se v zahraničí,</a:t>
            </a:r>
            <a:endParaRPr lang="cs-CZ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280" lvl="1" indent="-343080" algn="just">
              <a:spcBef>
                <a:spcPts val="11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nebo se vzdělávala ve škole mimo území ČR alespoň </a:t>
            </a: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2 školní roky ze 3 školních roků bezprostředně předcházejících školnímu roku,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ve kterém podává přihlášku, </a:t>
            </a:r>
            <a:r>
              <a:rPr lang="cs-CZ" sz="21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vzdělává-li se v ČR.</a:t>
            </a:r>
          </a:p>
          <a:p>
            <a:pPr marL="355600" lvl="1" indent="-355600" algn="just">
              <a:spcBef>
                <a:spcPts val="11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U ostatních písemných testů přijímací zkoušky, nebo když se uchazeč rozhodne zkoušku z českého jazyka konat, pak má uchazeč </a:t>
            </a: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automatický  nárok na navýšení času o 25 % a možnost použít překladový slovník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55600" lvl="1" indent="-355600" algn="just">
              <a:spcBef>
                <a:spcPts val="11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Školské poradenské zařízení může přiznat uzpůsobení nad tento rámec.</a:t>
            </a:r>
          </a:p>
        </p:txBody>
      </p:sp>
    </p:spTree>
    <p:extLst>
      <p:ext uri="{BB962C8B-B14F-4D97-AF65-F5344CB8AC3E}">
        <p14:creationId xmlns:p14="http://schemas.microsoft.com/office/powerpoint/2010/main" val="3780461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200" b="1" spc="-1" dirty="0">
                <a:solidFill>
                  <a:srgbClr val="C00000"/>
                </a:solidFill>
              </a:rPr>
              <a:t>Žáci s dočasnou ochranou </a:t>
            </a:r>
            <a:br>
              <a:rPr lang="cs-CZ" sz="2200" b="1" spc="-1" dirty="0">
                <a:solidFill>
                  <a:srgbClr val="C00000"/>
                </a:solidFill>
              </a:rPr>
            </a:br>
            <a:r>
              <a:rPr lang="cs-CZ" sz="2200" b="1" spc="-1" dirty="0">
                <a:solidFill>
                  <a:srgbClr val="C00000"/>
                </a:solidFill>
              </a:rPr>
              <a:t>a zvláštním dlouhodobým pobytem</a:t>
            </a:r>
          </a:p>
        </p:txBody>
      </p:sp>
      <p:sp>
        <p:nvSpPr>
          <p:cNvPr id="198" name="Obdélník 1"/>
          <p:cNvSpPr/>
          <p:nvPr/>
        </p:nvSpPr>
        <p:spPr>
          <a:xfrm>
            <a:off x="424556" y="1557628"/>
            <a:ext cx="8294527" cy="39047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MŠMT vydalo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opatření obecné povahy</a:t>
            </a:r>
            <a:r>
              <a:rPr lang="cs-CZ" sz="2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cs-CZ" dirty="0"/>
              <a:t>kterým upravuje podmínky konání přijímacích zkoušek v souvislosti s válkou na Ukrajině.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dirty="0"/>
              <a:t>Týká se uchazečů, kteří mají v České republice poskytnutou </a:t>
            </a:r>
            <a:r>
              <a:rPr lang="cs-CZ" b="1" dirty="0"/>
              <a:t>dočasnou ochranu</a:t>
            </a:r>
            <a:r>
              <a:rPr lang="cs-CZ" dirty="0"/>
              <a:t>, a uchazečů, kteří jsou </a:t>
            </a:r>
            <a:r>
              <a:rPr lang="cs-CZ" b="1" dirty="0"/>
              <a:t>držiteli průkazu o povolení k dlouhodobému pobytu.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dirty="0"/>
              <a:t>Při přijímacích zkouškách mají nárok na </a:t>
            </a:r>
            <a:r>
              <a:rPr lang="cs-CZ" b="1" dirty="0"/>
              <a:t>zvýšení času</a:t>
            </a:r>
            <a:r>
              <a:rPr lang="cs-CZ" dirty="0"/>
              <a:t> na zkoušku nebo její část konanou písemně </a:t>
            </a:r>
            <a:r>
              <a:rPr lang="cs-CZ" b="1" dirty="0"/>
              <a:t>o 25 % </a:t>
            </a:r>
            <a:r>
              <a:rPr lang="cs-CZ" dirty="0"/>
              <a:t>a mohou používat </a:t>
            </a:r>
            <a:r>
              <a:rPr lang="cs-CZ" b="1" dirty="0"/>
              <a:t>překladový slovník</a:t>
            </a:r>
            <a:r>
              <a:rPr lang="cs-CZ" dirty="0"/>
              <a:t>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dirty="0"/>
              <a:t>Společně s přihláškou musí uchazeč doložit, že má některý z výše uvedených pobytových statusů.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endParaRPr lang="cs-CZ" dirty="0"/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6775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Přijímací řízení</a:t>
            </a:r>
            <a:br>
              <a:rPr lang="cs-CZ" sz="2400" b="1" strike="noStrike" spc="-1" dirty="0">
                <a:solidFill>
                  <a:srgbClr val="C00000"/>
                </a:solidFill>
                <a:latin typeface="Arial"/>
              </a:rPr>
            </a:br>
            <a:r>
              <a:rPr lang="cs-CZ" sz="2000" b="1" spc="-1" dirty="0">
                <a:solidFill>
                  <a:srgbClr val="376092"/>
                </a:solidFill>
                <a:latin typeface="Arial"/>
              </a:rPr>
              <a:t>ve školním roce 2026/2027</a:t>
            </a:r>
            <a:endParaRPr lang="cs-CZ" sz="2000" b="0" strike="noStrike" spc="-1" dirty="0">
              <a:solidFill>
                <a:srgbClr val="376092"/>
              </a:solidFill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364476" y="1214295"/>
            <a:ext cx="8414688" cy="473830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Ředitel střední školy (kromě konzervatoře) </a:t>
            </a:r>
            <a:r>
              <a:rPr lang="pl-PL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období </a:t>
            </a:r>
            <a:r>
              <a:rPr lang="pl-PL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15. d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31. ledna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zveřejní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kritéria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přijímacího řízení (talentové i netalentové obory)</a:t>
            </a:r>
            <a:endParaRPr lang="cs-CZ" sz="21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Termín pro podání přihlášky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 1. kolo přijímacího řízení do oborů vzdělání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 talentovou zkouškou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bez talentové zkoušky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‒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1. února do 20.</a:t>
            </a:r>
            <a:r>
              <a:rPr lang="cs-CZ" sz="21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února. </a:t>
            </a:r>
            <a:r>
              <a:rPr lang="cs-CZ" sz="2100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tomto </a:t>
            </a:r>
            <a:r>
              <a:rPr lang="cs-CZ" sz="2100" spc="-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</a:t>
            </a:r>
            <a:r>
              <a:rPr lang="cs-CZ" sz="2100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roce do 22. února 2027.</a:t>
            </a:r>
          </a:p>
          <a:p>
            <a:pPr marL="343080" indent="-343080" algn="just"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Počet přihlášek pro 1. kolo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přijímacího řízení nejvýše: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oborů vzdělání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 talentovou zkouškou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zároveň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oborů vzdělání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bez talentové zkoušky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Dva způsoby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podání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přihlášky:</a:t>
            </a:r>
          </a:p>
          <a:p>
            <a:pPr marL="812800" lvl="2" indent="-355600" algn="just">
              <a:spcBef>
                <a:spcPts val="6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elektronicky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prostřednictvím DIPSY na základě prokázání totožnosti s využitím prostředku pro elektronickou identifikaci </a:t>
            </a:r>
          </a:p>
          <a:p>
            <a:pPr marL="812800" lvl="2" indent="-355600" algn="just">
              <a:spcBef>
                <a:spcPts val="6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papírovém tiskopisu</a:t>
            </a:r>
            <a:endParaRPr lang="cs-CZ" sz="2100" b="1" strike="noStrike" spc="-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1913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  <a:latin typeface="Arial"/>
              </a:rPr>
              <a:t>Podání přihlášky </a:t>
            </a:r>
            <a:r>
              <a:rPr lang="cs-CZ" sz="2400" b="1" spc="-1" dirty="0">
                <a:solidFill>
                  <a:srgbClr val="376092"/>
                </a:solidFill>
                <a:latin typeface="Arial"/>
              </a:rPr>
              <a:t>elektronicky</a:t>
            </a:r>
          </a:p>
        </p:txBody>
      </p:sp>
      <p:sp>
        <p:nvSpPr>
          <p:cNvPr id="8" name="Obdélník 1"/>
          <p:cNvSpPr/>
          <p:nvPr/>
        </p:nvSpPr>
        <p:spPr>
          <a:xfrm>
            <a:off x="251640" y="1157760"/>
            <a:ext cx="8312257" cy="51799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55600" lvl="2" indent="-355600" algn="just">
              <a:spcBef>
                <a:spcPts val="85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Podání přihlášky </a:t>
            </a:r>
            <a:r>
              <a:rPr lang="cs-CZ" sz="2200" b="1" spc="-1" dirty="0">
                <a:solidFill>
                  <a:srgbClr val="C00000"/>
                </a:solidFill>
                <a:latin typeface="Calibri"/>
              </a:rPr>
              <a:t>prostřednictvím informačního systému DIPSY (www.dipsy.cz)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Po přihlášení zákonného zástupce (plnoletého uchazeče) do systému prostřednictvím e-identity systém zobrazí jeho děti.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Při volbě školy systém zobrazí všechny povinné přílohy stanovené ředitelem střední školy.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Zákonný zástupce vyplní jeden formulář přihlášky v systému, přiřadí prioritu vybraným školám a oborům vzdělání a vloží do systému dokumenty pro všechny zvolené obory vzdělání.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Zákonný zástupce obdrží e-mailem potvrzení o podání přihlášky.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Ředitel SŠ činí všechny úkony v přijímacím řízení vůči zákonnému zástupci prostřednictvím informačního systému. </a:t>
            </a:r>
          </a:p>
          <a:p>
            <a:pPr algn="just">
              <a:lnSpc>
                <a:spcPct val="110000"/>
              </a:lnSpc>
              <a:spcBef>
                <a:spcPts val="601"/>
              </a:spcBef>
            </a:pPr>
            <a:endParaRPr lang="cs-CZ" sz="2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886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Podání přihlášky </a:t>
            </a:r>
            <a:r>
              <a:rPr lang="cs-CZ" sz="2400" b="1" spc="-1" dirty="0">
                <a:solidFill>
                  <a:srgbClr val="376092"/>
                </a:solidFill>
              </a:rPr>
              <a:t>na papírovém tiskopisu</a:t>
            </a:r>
            <a:r>
              <a:rPr lang="cs-CZ" sz="2200" b="1" strike="noStrike" spc="-1" dirty="0">
                <a:solidFill>
                  <a:srgbClr val="376092"/>
                </a:solidFill>
                <a:latin typeface="Arial"/>
              </a:rPr>
              <a:t>  </a:t>
            </a:r>
            <a:endParaRPr lang="cs-CZ" sz="2200" b="0" strike="noStrike" spc="-1" dirty="0">
              <a:solidFill>
                <a:srgbClr val="376092"/>
              </a:solidFill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384163" y="1495464"/>
            <a:ext cx="8163072" cy="404888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55600" lvl="2" indent="-355600" algn="just">
              <a:spcBef>
                <a:spcPts val="85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Podání přihlášky </a:t>
            </a:r>
            <a:r>
              <a:rPr lang="cs-CZ" sz="2200" b="1" spc="-1" dirty="0">
                <a:solidFill>
                  <a:srgbClr val="C00000"/>
                </a:solidFill>
                <a:latin typeface="Calibri"/>
              </a:rPr>
              <a:t>na tiskopisu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Zákonný zástupce podá přihlášku na papírovém tiskopisu do všech škol, do jejíchž oborů vzdělání se uchazeč hlásí.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Na všech přihláškách na tiskopisu musí být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pořadí oborů vzdělání shodné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. 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Pokud se uchazeč hlásí do více oborů vzdělání (zaměření ŠVP) na téže škole, stačí když odevzdá řediteli této školy přihlášku pouze jednu. </a:t>
            </a:r>
          </a:p>
          <a:p>
            <a:pPr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</a:pPr>
            <a:endParaRPr lang="cs-CZ" sz="2200" spc="-1" dirty="0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10000"/>
              </a:lnSpc>
              <a:spcBef>
                <a:spcPts val="601"/>
              </a:spcBef>
            </a:pPr>
            <a:endParaRPr lang="cs-CZ" sz="2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07120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Přijímací řízení</a:t>
            </a:r>
            <a:br>
              <a:rPr lang="cs-CZ" sz="2800" b="1" spc="-1" dirty="0">
                <a:solidFill>
                  <a:srgbClr val="C00000"/>
                </a:solidFill>
              </a:rPr>
            </a:br>
            <a:r>
              <a:rPr lang="cs-CZ" sz="2000" b="1" spc="-1" dirty="0">
                <a:solidFill>
                  <a:srgbClr val="376092"/>
                </a:solidFill>
              </a:rPr>
              <a:t>ve školním roce 2026/2027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165013" y="1157760"/>
            <a:ext cx="8458551" cy="446900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Přílohy přihlášky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: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lékařský posudek o zdravotní způsobilosti ke vzdělávání </a:t>
            </a:r>
          </a:p>
          <a:p>
            <a:pPr marL="1077913" lvl="2" indent="-269875" algn="just"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má platnost 1 rok od data vydání</a:t>
            </a:r>
          </a:p>
          <a:p>
            <a:pPr marL="1077913" lvl="2" indent="-269875" algn="just"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nepřikládá se u oborů vzdělání skupin 16 Ekologie a ochrana životního prostřední, 18 Informatické obory, 63 Ekonomika a administrativa, 79 Obecná příprava s výjimkou Gymnázia se sportovní přípravou 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hodnocení na vysvědčeních z předchozího vzdělávání, pokud daná střední škola takové kritérium používá (hodnotí-li škola slovně, převede na žádost uchazeče slovní hodnocení na známky)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doporučení školského poradenského zařízení pro úpravu podmínek přijímacího řízení </a:t>
            </a:r>
          </a:p>
        </p:txBody>
      </p:sp>
    </p:spTree>
    <p:extLst>
      <p:ext uri="{BB962C8B-B14F-4D97-AF65-F5344CB8AC3E}">
        <p14:creationId xmlns:p14="http://schemas.microsoft.com/office/powerpoint/2010/main" val="8672245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Přijímací řízení</a:t>
            </a:r>
            <a:br>
              <a:rPr lang="cs-CZ" sz="2800" b="1" spc="-1" dirty="0">
                <a:solidFill>
                  <a:srgbClr val="C00000"/>
                </a:solidFill>
              </a:rPr>
            </a:br>
            <a:r>
              <a:rPr lang="cs-CZ" sz="2000" b="1" spc="-1" dirty="0">
                <a:solidFill>
                  <a:srgbClr val="376092"/>
                </a:solidFill>
              </a:rPr>
              <a:t>ve školním roce 2026/2027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251640" y="1241687"/>
            <a:ext cx="8458551" cy="456133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Přílohy přihlášky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: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žádost o prominutí zkoušky z ČJL (stačí označení v přihlášce) a doklad prokazující splnění podmínek pro prominutí (nejčastěji vysvědčení a jeho neúřední překlad do českého jazyka)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další doklady prokazující plnění kritérií přijímacího řízení</a:t>
            </a:r>
          </a:p>
          <a:p>
            <a:pPr marL="343080" indent="-343080" algn="just"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Přílohy přihlášky stačí podat jako prosté kopie, ředitel školy ale může účastníka řízení vyzvat k předložení originálu nebo úředně ověřené kopie.</a:t>
            </a:r>
          </a:p>
          <a:p>
            <a:pPr marL="343080" indent="-343080" algn="just"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Uchazeč na přihlášce závazně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seřadí pořadí škol a oborů vzdělání podle své priority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Uvedené pořadí musí být ve všech podaných přihláškách shodné.</a:t>
            </a:r>
          </a:p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latin typeface="Calibri"/>
              </a:rPr>
              <a:t>Po uplynutí termínu pro podání přihlášky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nelze pořadí oborů vzdělání měnit</a:t>
            </a:r>
            <a:r>
              <a:rPr lang="cs-CZ" sz="2100" b="1" spc="-1" dirty="0"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11816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44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45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46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Přijímací zkoušky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148" name="Obdélník 1"/>
          <p:cNvSpPr/>
          <p:nvPr/>
        </p:nvSpPr>
        <p:spPr>
          <a:xfrm>
            <a:off x="467460" y="1492225"/>
            <a:ext cx="8208360" cy="369699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 1. kole přijímacího řízení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do oborů vzdělání s maturitní zkouškou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(ve všech formách vzdělávání, včetně nástavbového studia, ve středních školách všech zřizovatelů) se koná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jednotná přijímací zkouška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 českého jazyka a literatury a z matematiky.</a:t>
            </a:r>
          </a:p>
          <a:p>
            <a:pPr marL="343080" indent="-343080" algn="just"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Test z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českého jazyka</a:t>
            </a: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 trvá </a:t>
            </a:r>
            <a:r>
              <a:rPr lang="cs-CZ" sz="2200" b="1" spc="-1" dirty="0"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 minut, test z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matematiky</a:t>
            </a: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 trvá </a:t>
            </a:r>
            <a:r>
              <a:rPr lang="cs-CZ" sz="2200" b="1" spc="-1" dirty="0"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 minut.</a:t>
            </a:r>
            <a:endParaRPr lang="cs-CZ" sz="22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Výjimkou jsou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pouze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obory vzdělání s talentovou zkouškou ze skupiny 82</a:t>
            </a:r>
            <a:r>
              <a:rPr lang="cs-CZ" sz="2200" b="0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Umění a užité umění a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 zkrácené studium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pro získání středního vzdělání s maturitní zkouškou.</a:t>
            </a:r>
            <a:endParaRPr lang="cs-CZ" sz="2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50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51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52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54" name="Obdélník 1"/>
          <p:cNvSpPr/>
          <p:nvPr/>
        </p:nvSpPr>
        <p:spPr>
          <a:xfrm>
            <a:off x="467640" y="1417680"/>
            <a:ext cx="8208360" cy="45151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Uchazeč, který se hlásí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alespoň do jednoho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oboru vzdělání s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maturitní zkouškou,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může jednotné přijímací zkoušky konat dvakrát.</a:t>
            </a:r>
          </a:p>
          <a:p>
            <a:pPr marL="343080" indent="-343080" algn="just"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Místo konání zkoušky stanoví uchazeči </a:t>
            </a:r>
            <a:r>
              <a:rPr lang="cs-CZ" sz="2200" b="1" spc="-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Cermat</a:t>
            </a: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b="1" spc="-1" dirty="0">
                <a:latin typeface="Calibri" panose="020F0502020204030204" pitchFamily="34" charset="0"/>
                <a:cs typeface="Calibri" panose="020F0502020204030204" pitchFamily="34" charset="0"/>
              </a:rPr>
              <a:t>(a to i pro náhradní termín),</a:t>
            </a: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b="1" spc="-1" dirty="0">
                <a:latin typeface="Calibri" panose="020F0502020204030204" pitchFamily="34" charset="0"/>
                <a:cs typeface="Calibri" panose="020F0502020204030204" pitchFamily="34" charset="0"/>
              </a:rPr>
              <a:t>může být i dvakrát v téže škole.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Nikdy to není škola, kam se uchazeč nepřihlásil.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Uchazeč, který se pro vážné důvody k řádnému termínu přijímací zkoušky nedostaví a svoji neúčast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písemně nejpozději do 3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pracovních dnů omluví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řediteli školy, ve které ji měl konat, koná zkoušku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 náhradním termínu.</a:t>
            </a:r>
          </a:p>
          <a:p>
            <a:pPr marL="343080" indent="-343080" algn="just"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Ředitel školy může stanovit i </a:t>
            </a: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školní přijímací zkoušku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cs-CZ" sz="2200" b="1" strike="noStrike" spc="-1" dirty="0">
              <a:solidFill>
                <a:srgbClr val="000000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lang="cs-CZ" sz="1800" b="0" strike="noStrike" spc="-1" dirty="0">
              <a:latin typeface="Arial"/>
            </a:endParaRPr>
          </a:p>
        </p:txBody>
      </p:sp>
      <p:sp>
        <p:nvSpPr>
          <p:cNvPr id="9" name="PlaceHolder 1"/>
          <p:cNvSpPr txBox="1">
            <a:spLocks/>
          </p:cNvSpPr>
          <p:nvPr/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Přijímací zkoušky</a:t>
            </a:r>
            <a:endParaRPr lang="cs-CZ" sz="2200" spc="-1" dirty="0">
              <a:latin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9A64372B-5DE6-56B7-5253-F45F15EA71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4422" b="-2208"/>
          <a:stretch>
            <a:fillRect/>
          </a:stretch>
        </p:blipFill>
        <p:spPr>
          <a:xfrm flipH="1">
            <a:off x="722311" y="3529800"/>
            <a:ext cx="1170667" cy="234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15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56" name="Picture 3" descr="C:\Users\Martin\Desktop\Pk - nove logo\a.jpg"/>
          <p:cNvPicPr/>
          <p:nvPr/>
        </p:nvPicPr>
        <p:blipFill>
          <a:blip r:embed="rId3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5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5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Termíny konání přijímacích zkoušek</a:t>
            </a:r>
            <a:endParaRPr lang="cs-CZ" sz="2400" b="0" strike="noStrike" spc="-1" dirty="0">
              <a:solidFill>
                <a:srgbClr val="C00000"/>
              </a:solidFill>
              <a:latin typeface="Arial"/>
            </a:endParaRPr>
          </a:p>
        </p:txBody>
      </p:sp>
      <p:graphicFrame>
        <p:nvGraphicFramePr>
          <p:cNvPr id="161" name="Tabulka 3"/>
          <p:cNvGraphicFramePr/>
          <p:nvPr>
            <p:extLst>
              <p:ext uri="{D42A27DB-BD31-4B8C-83A1-F6EECF244321}">
                <p14:modId xmlns:p14="http://schemas.microsoft.com/office/powerpoint/2010/main" val="2935835495"/>
              </p:ext>
            </p:extLst>
          </p:nvPr>
        </p:nvGraphicFramePr>
        <p:xfrm>
          <a:off x="722311" y="1295517"/>
          <a:ext cx="7698658" cy="2011443"/>
        </p:xfrm>
        <a:graphic>
          <a:graphicData uri="http://schemas.openxmlformats.org/drawingml/2006/table">
            <a:tbl>
              <a:tblPr/>
              <a:tblGrid>
                <a:gridCol w="23603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8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4363">
                <a:tc gridSpan="4"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Jednotné přijímací zkoušky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240">
                      <a:noFill/>
                    </a:lnL>
                    <a:lnR w="18720">
                      <a:noFill/>
                    </a:lnR>
                    <a:lnT w="12240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365">
                <a:tc>
                  <a:txBody>
                    <a:bodyPr/>
                    <a:lstStyle/>
                    <a:p>
                      <a:pPr marL="343080" indent="-3430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Studium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240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1. řádný termín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2. řádný termín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Náhradní termín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280">
                <a:tc>
                  <a:txBody>
                    <a:bodyPr/>
                    <a:lstStyle/>
                    <a:p>
                      <a:pPr marL="343080" indent="-3430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Čtyřleté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240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12. 4. 2027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13. 4. 2027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29. a 30. 4. 2027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720">
                <a:tc>
                  <a:txBody>
                    <a:bodyPr/>
                    <a:lstStyle/>
                    <a:p>
                      <a:pPr marL="343080" indent="-3430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Šestileté a osmileté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240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14. 4. 2027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15. 4. 2027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29. a 30. 4. 2027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200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201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202" name="Obdélník 11"/>
          <p:cNvSpPr/>
          <p:nvPr/>
        </p:nvSpPr>
        <p:spPr>
          <a:xfrm>
            <a:off x="-108360" y="0"/>
            <a:ext cx="9360360" cy="1175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685800" y="86400"/>
            <a:ext cx="7771680" cy="100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Talentová a školní přijímací zkouška</a:t>
            </a:r>
            <a:endParaRPr lang="cs-CZ" sz="2200" b="0" strike="noStrike" spc="-1" dirty="0">
              <a:solidFill>
                <a:schemeClr val="accent1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204" name="Obdélník 1"/>
          <p:cNvSpPr/>
          <p:nvPr/>
        </p:nvSpPr>
        <p:spPr>
          <a:xfrm>
            <a:off x="431460" y="1378347"/>
            <a:ext cx="8280360" cy="446130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Ředitel školy stanoví alespoň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dva termíny </a:t>
            </a:r>
            <a:r>
              <a:rPr lang="cs-CZ" sz="220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konání talentové či školní přijímací zkoušky a alespoň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jeden náhradní termín</a:t>
            </a:r>
            <a:r>
              <a:rPr lang="cs-CZ" sz="220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.</a:t>
            </a:r>
          </a:p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Talentová (s výjimkou konzervatoře) a školní přijímací zkouška </a:t>
            </a:r>
            <a:r>
              <a:rPr lang="cs-CZ" sz="220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se koná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od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15. března do 23.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  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dubna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tak, aby se alespoň 1 termín konal jindy než jednotná zkouška.</a:t>
            </a:r>
          </a:p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 případě, že dojde k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překryvu termínů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, je možné uchazeči přiznat náhradní termín, pokud se z původního řádně omluví.</a:t>
            </a:r>
          </a:p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Náhradní termín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talentové či školní přijímací zkoušky stanoví ředitel školy od </a:t>
            </a: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24. dubna do 5. května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tak, aby se konal jindy než jednotná zkouška.</a:t>
            </a:r>
          </a:p>
          <a:p>
            <a:pPr marL="343080" indent="-343080" algn="just"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Talentovou a školní přijímací zkoušku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může uchazeč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konat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každém oboru vzdělání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pouze jednou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82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83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84" name="Obdélník 11"/>
          <p:cNvSpPr/>
          <p:nvPr/>
        </p:nvSpPr>
        <p:spPr>
          <a:xfrm>
            <a:off x="-108360" y="0"/>
            <a:ext cx="9360360" cy="1175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685800" y="86400"/>
            <a:ext cx="7771680" cy="100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Hodnocení uchazečů v 1. kole přijímacího řízení</a:t>
            </a:r>
            <a:endParaRPr lang="cs-CZ" sz="2200" b="0" strike="noStrike" spc="-1" dirty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186" name="Obdélník 1"/>
          <p:cNvSpPr/>
          <p:nvPr/>
        </p:nvSpPr>
        <p:spPr>
          <a:xfrm>
            <a:off x="313152" y="1255236"/>
            <a:ext cx="8516975" cy="45331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spcBef>
                <a:spcPts val="601"/>
              </a:spcBef>
              <a:spcAft>
                <a:spcPts val="4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100" b="1" strike="noStrike" spc="-1" dirty="0">
                <a:solidFill>
                  <a:srgbClr val="294A8B"/>
                </a:solidFill>
                <a:latin typeface="Calibri"/>
                <a:ea typeface="DejaVu Sans"/>
              </a:rPr>
              <a:t>Uchazeči budou hodnoceni na základě:</a:t>
            </a:r>
            <a:endParaRPr lang="cs-CZ" sz="2100" b="0" strike="noStrike" spc="-1" dirty="0">
              <a:latin typeface="Arial"/>
            </a:endParaRPr>
          </a:p>
          <a:p>
            <a:pPr marL="698400" lvl="1" indent="-343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výsledků jednotných, školních a talentových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přijímacích  zkoušek</a:t>
            </a:r>
            <a:endParaRPr lang="cs-CZ" sz="2100" b="0" strike="noStrike" spc="-1" dirty="0">
              <a:latin typeface="Arial"/>
            </a:endParaRPr>
          </a:p>
          <a:p>
            <a:pPr marL="698400" lvl="1" indent="-343080"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případně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dle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hodnocení na vysvědčeních z předchozího vzdělávání  </a:t>
            </a:r>
          </a:p>
          <a:p>
            <a:pPr marL="698400" lvl="1" indent="-343080"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případně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 dle dalších 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skutečností, které osvědčují vhodné schopnosti, vědomosti a zájmy uchazeče</a:t>
            </a:r>
          </a:p>
          <a:p>
            <a:pPr marL="355600" lvl="1" indent="-355600" algn="just">
              <a:spcBef>
                <a:spcPts val="4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Hodnocení jednotných testů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z ČJ a z M se na celkovém hodnocení uchazeče v přijímacím řízení bude</a:t>
            </a:r>
            <a:r>
              <a:rPr lang="cs-CZ" sz="2100" b="1" spc="-1" dirty="0">
                <a:solidFill>
                  <a:srgbClr val="CC3300"/>
                </a:solidFill>
                <a:latin typeface="Calibri"/>
              </a:rPr>
              <a:t>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podílet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minimálně 60 %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,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respektive</a:t>
            </a:r>
            <a:r>
              <a:rPr lang="cs-CZ" sz="2100" b="1" spc="-1" dirty="0">
                <a:solidFill>
                  <a:srgbClr val="CC3300"/>
                </a:solidFill>
                <a:latin typeface="Calibri"/>
              </a:rPr>
              <a:t>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40 %</a:t>
            </a:r>
            <a:r>
              <a:rPr lang="cs-CZ" sz="2100" b="1" spc="-1" dirty="0">
                <a:solidFill>
                  <a:srgbClr val="CC3300"/>
                </a:solidFill>
                <a:latin typeface="Calibri"/>
              </a:rPr>
              <a:t>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u oboru vzdělání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Gymnázium se sportovní přípravou.</a:t>
            </a:r>
            <a:endParaRPr lang="cs-CZ" sz="2100" spc="-1" dirty="0"/>
          </a:p>
          <a:p>
            <a:pPr marL="343080" indent="-343080" algn="just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Uchazeči se do hodnocení přijímacího řízení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započte lepší výsledek z</a:t>
            </a:r>
            <a:r>
              <a:rPr lang="cs-CZ" dirty="0"/>
              <a:t> 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každého testu. </a:t>
            </a:r>
          </a:p>
          <a:p>
            <a:pPr marL="343080" indent="-343080" algn="just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latin typeface="Calibri"/>
              </a:rPr>
              <a:t>Ředitel školy stanoví pořadí uchazečů podle výsledků hodnocení přijímacího řízení, </a:t>
            </a:r>
            <a:r>
              <a:rPr lang="cs-CZ" sz="2100" b="1" spc="-1" dirty="0">
                <a:latin typeface="Calibri"/>
              </a:rPr>
              <a:t>v případě rovnosti bodů rozhodují doplňková kritéria</a:t>
            </a:r>
            <a:r>
              <a:rPr lang="cs-CZ" sz="2100" spc="-1" dirty="0">
                <a:latin typeface="Calibri"/>
              </a:rPr>
              <a:t>.</a:t>
            </a:r>
            <a:endParaRPr lang="cs-CZ" sz="210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88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89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0" name="Obdélník 11"/>
          <p:cNvSpPr/>
          <p:nvPr/>
        </p:nvSpPr>
        <p:spPr>
          <a:xfrm>
            <a:off x="-108360" y="0"/>
            <a:ext cx="9360360" cy="1175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-108360" y="86400"/>
            <a:ext cx="9360360" cy="100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Hodnocení uchazečů v 1. kole </a:t>
            </a:r>
            <a:r>
              <a:rPr lang="cs-CZ" sz="2400" b="1" spc="-1">
                <a:solidFill>
                  <a:srgbClr val="C00000"/>
                </a:solidFill>
              </a:rPr>
              <a:t>přijímacího řízení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192" name="Obdélník 1"/>
          <p:cNvSpPr/>
          <p:nvPr/>
        </p:nvSpPr>
        <p:spPr>
          <a:xfrm>
            <a:off x="341640" y="1355760"/>
            <a:ext cx="8460360" cy="427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Doporučenou podmínkou pro přijetí uchazeče ke vzdělávání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ve středních školách zřizovaných Pardubickým krajem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je, aby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 součtu bodů z obou testů</a:t>
            </a:r>
            <a:r>
              <a:rPr lang="cs-CZ" sz="2200" b="1" strike="noStrike" spc="-1" dirty="0">
                <a:solidFill>
                  <a:srgbClr val="CC33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dosáhl následující minimální hranice:</a:t>
            </a:r>
            <a:endParaRPr lang="cs-CZ" sz="22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0000">
              <a:lnSpc>
                <a:spcPct val="100000"/>
              </a:lnSpc>
              <a:spcBef>
                <a:spcPts val="1199"/>
              </a:spcBef>
            </a:pPr>
            <a:r>
              <a:rPr lang="cs-CZ" sz="2200" b="1" strike="noStrike" spc="-1" dirty="0">
                <a:solidFill>
                  <a:srgbClr val="376092"/>
                </a:solidFill>
                <a:latin typeface="Calibri"/>
                <a:ea typeface="DejaVu Sans"/>
              </a:rPr>
              <a:t>Čtyřleté studium</a:t>
            </a:r>
            <a:endParaRPr lang="cs-CZ" sz="2200" b="0" strike="noStrike" spc="-1" dirty="0">
              <a:latin typeface="Arial"/>
            </a:endParaRPr>
          </a:p>
          <a:p>
            <a:pPr marL="900000" lvl="2" indent="-3600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Gymnázium</a:t>
            </a:r>
            <a:r>
              <a:rPr lang="cs-CZ" sz="2200" b="1" strike="noStrike" spc="-1" dirty="0">
                <a:solidFill>
                  <a:srgbClr val="CC3300"/>
                </a:solidFill>
                <a:latin typeface="Calibri"/>
                <a:ea typeface="DejaVu Sans"/>
              </a:rPr>
              <a:t>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– min.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35 bodů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ze 100 možných</a:t>
            </a:r>
            <a:endParaRPr lang="cs-CZ" sz="2200" b="0" strike="noStrike" spc="-1" dirty="0">
              <a:latin typeface="Arial"/>
            </a:endParaRPr>
          </a:p>
          <a:p>
            <a:pPr marL="900000" lvl="2" indent="-360000">
              <a:lnSpc>
                <a:spcPct val="100000"/>
              </a:lnSpc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Gymnázium se sportovní přípravou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– min.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35 bodů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ze 100 možných </a:t>
            </a:r>
            <a:endParaRPr lang="cs-CZ" sz="2200" b="0" strike="noStrike" spc="-1" dirty="0">
              <a:latin typeface="Arial"/>
            </a:endParaRPr>
          </a:p>
          <a:p>
            <a:pPr marL="900000" lvl="2" indent="-360000">
              <a:lnSpc>
                <a:spcPct val="100000"/>
              </a:lnSpc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ostatní obory vzdělání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 maturitní zkouškou – min.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25 bodů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ze 100 možných</a:t>
            </a:r>
            <a:endParaRPr lang="cs-CZ" sz="2200" b="0" strike="noStrike" spc="-1" dirty="0">
              <a:latin typeface="Arial"/>
            </a:endParaRPr>
          </a:p>
          <a:p>
            <a:pPr marL="360000">
              <a:lnSpc>
                <a:spcPct val="100000"/>
              </a:lnSpc>
              <a:spcBef>
                <a:spcPts val="1199"/>
              </a:spcBef>
            </a:pPr>
            <a:r>
              <a:rPr lang="cs-CZ" sz="2200" b="1" strike="noStrike" spc="-1" dirty="0">
                <a:solidFill>
                  <a:srgbClr val="376092"/>
                </a:solidFill>
                <a:latin typeface="Calibri"/>
                <a:ea typeface="DejaVu Sans"/>
              </a:rPr>
              <a:t>Osmileté studium</a:t>
            </a:r>
            <a:endParaRPr lang="cs-CZ" sz="2200" b="0" strike="noStrike" spc="-1" dirty="0">
              <a:latin typeface="Arial"/>
            </a:endParaRPr>
          </a:p>
          <a:p>
            <a:pPr marL="900000" lvl="2" indent="-3600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Gymnázium</a:t>
            </a:r>
            <a:r>
              <a:rPr lang="cs-CZ" sz="2200" b="1" strike="noStrike" spc="-1" dirty="0">
                <a:solidFill>
                  <a:srgbClr val="CC3300"/>
                </a:solidFill>
                <a:latin typeface="Calibri"/>
                <a:ea typeface="DejaVu Sans"/>
              </a:rPr>
              <a:t>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– min.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30 bodů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ze 100 možných</a:t>
            </a:r>
            <a:endParaRPr lang="cs-CZ" sz="2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82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83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84" name="Obdélník 11"/>
          <p:cNvSpPr/>
          <p:nvPr/>
        </p:nvSpPr>
        <p:spPr>
          <a:xfrm>
            <a:off x="-108360" y="0"/>
            <a:ext cx="9360360" cy="1175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-108360" y="86400"/>
            <a:ext cx="9360360" cy="100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Hodnocení uchazečů v 1. kole přijímacího řízení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186" name="Obdélník 1"/>
          <p:cNvSpPr/>
          <p:nvPr/>
        </p:nvSpPr>
        <p:spPr>
          <a:xfrm>
            <a:off x="251640" y="1433361"/>
            <a:ext cx="8508733" cy="43022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55600" lvl="1" indent="-355600" algn="just">
              <a:spcBef>
                <a:spcPts val="4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Uchazeč bude přijat do oboru vzdělání, který má v jeho přihlášce nejvyšší prioritu a u nějž jej výsledky přijímacího řízení opravňují k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1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přijetí, </a:t>
            </a:r>
            <a:r>
              <a:rPr lang="cs-CZ" sz="2100" b="1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ostatních oborů nebude přijat</a:t>
            </a:r>
            <a:r>
              <a:rPr lang="cs-CZ" sz="21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55600" lvl="1" indent="-355600" algn="just">
              <a:spcBef>
                <a:spcPts val="4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b="1" spc="-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Cermat</a:t>
            </a:r>
            <a:r>
              <a:rPr lang="cs-CZ" sz="2100" b="1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zpřístupní výsledky JPZ školám </a:t>
            </a:r>
            <a:r>
              <a:rPr lang="cs-CZ" sz="21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nejpozději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100" b="1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května, </a:t>
            </a:r>
            <a:r>
              <a:rPr lang="cs-CZ" sz="21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ředitel školy zadá do 2 pracovních dnů do </a:t>
            </a:r>
            <a:r>
              <a:rPr lang="cs-CZ" sz="2100" spc="-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DiPSy</a:t>
            </a:r>
            <a:r>
              <a:rPr lang="cs-CZ" sz="21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pořadí uchazečů</a:t>
            </a:r>
          </a:p>
          <a:p>
            <a:pPr marL="355600" lvl="1" indent="-355600">
              <a:spcBef>
                <a:spcPts val="4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spc="-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Nejpozději 3 pracovní dny před zadáním pořadí uchazečů do </a:t>
            </a:r>
            <a:r>
              <a:rPr lang="cs-CZ" sz="2100" spc="-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DiPSy</a:t>
            </a:r>
            <a:r>
              <a:rPr lang="cs-CZ" sz="2100" spc="-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může vzít uchazeč přihlášku nebo její část zpět</a:t>
            </a:r>
            <a:r>
              <a:rPr lang="cs-CZ" sz="2100" spc="-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V tomto </a:t>
            </a:r>
            <a:r>
              <a:rPr lang="cs-CZ" sz="2100" spc="-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šk</a:t>
            </a:r>
            <a:r>
              <a:rPr lang="cs-CZ" sz="2100" spc="-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roce do 4.</a:t>
            </a:r>
            <a:r>
              <a:rPr lang="cs-CZ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 </a:t>
            </a:r>
            <a:r>
              <a:rPr lang="cs-CZ" sz="2100" spc="-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5. 2027.</a:t>
            </a:r>
          </a:p>
          <a:p>
            <a:pPr marL="355600" lvl="1" indent="-355600" algn="just"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b="1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Výsledky</a:t>
            </a:r>
            <a:r>
              <a:rPr lang="cs-CZ" sz="21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přijímacího řízení formou seznamu s bodovým hodnocením každého kritéria </a:t>
            </a:r>
            <a:r>
              <a:rPr lang="cs-CZ" sz="2100" b="1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zveřejní všechny střední školy </a:t>
            </a:r>
            <a:r>
              <a:rPr lang="cs-CZ" sz="21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nejpozději</a:t>
            </a:r>
            <a:r>
              <a:rPr lang="cs-CZ" sz="2100" b="1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15.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100" b="1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května</a:t>
            </a:r>
            <a:r>
              <a:rPr lang="cs-CZ" sz="21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3080" indent="-343080" algn="just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Seznam se zveřejňuje na veřejně přístupném místě ve škole a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1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1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informačním systému pro přijímací zkoušky.</a:t>
            </a:r>
          </a:p>
          <a:p>
            <a:pPr marL="343080" indent="-343080" algn="just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Rozhodnutí o přijetí ani o nepřijetí se </a:t>
            </a:r>
            <a:r>
              <a:rPr lang="cs-CZ" sz="2100" b="1" strike="noStrike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nevyhotovuje a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neodesílá</a:t>
            </a:r>
            <a:r>
              <a:rPr lang="cs-CZ" sz="2100" strike="noStrike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557964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Odvolání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375025" y="1151106"/>
            <a:ext cx="8393230" cy="471778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Odvolání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lze podat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do 3 pracovních dnů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ode dne zveřejnění výsledků přijímacího řízení.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Odvolání</a:t>
            </a:r>
            <a:r>
              <a:rPr lang="cs-CZ" sz="2200" b="1" spc="-1" dirty="0">
                <a:solidFill>
                  <a:srgbClr val="000000"/>
                </a:solidFill>
                <a:latin typeface="Calibri"/>
                <a:ea typeface="DejaVu Sans"/>
              </a:rPr>
              <a:t> nelze podat prostřednictvím </a:t>
            </a:r>
            <a:r>
              <a:rPr lang="cs-CZ" sz="2200" b="1" spc="-1" dirty="0" err="1">
                <a:solidFill>
                  <a:srgbClr val="000000"/>
                </a:solidFill>
                <a:latin typeface="Calibri"/>
                <a:ea typeface="DejaVu Sans"/>
              </a:rPr>
              <a:t>DiPSy</a:t>
            </a: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Rozhodnutí o odvolání může být kladné jen v případě porušení legislativy, chybně ohodnocené jednotné, talentové či školní přijímací zkoušky či chybně vyhodnocených kritérií přijímacího řízení.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</a:rPr>
              <a:t>Nemá smysl se odvolávat proti nepřijetí z důvodu možného uvolnění kapacity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</a:rPr>
              <a:t>Případnou volnou kapacitu může ředitel naplnit až v dalším kole přijímacího řízení.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Pokud byl uchazeč přijat na </a:t>
            </a:r>
            <a:r>
              <a:rPr lang="cs-CZ" sz="2200" spc="-1" dirty="0" err="1">
                <a:solidFill>
                  <a:srgbClr val="000000"/>
                </a:solidFill>
                <a:latin typeface="Calibri"/>
              </a:rPr>
              <a:t>prioritnější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 školu, nemá smysl, aby se odvolával proti nepřijetí na méně prioritní školy, protože takovému odvolání nemůže být vyhověno.</a:t>
            </a:r>
          </a:p>
        </p:txBody>
      </p:sp>
    </p:spTree>
    <p:extLst>
      <p:ext uri="{BB962C8B-B14F-4D97-AF65-F5344CB8AC3E}">
        <p14:creationId xmlns:p14="http://schemas.microsoft.com/office/powerpoint/2010/main" val="36191265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Vzdání se práva na přijetí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501716" y="1556237"/>
            <a:ext cx="8139847" cy="35610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Uchazeč se může vzdát práva na přijetí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podáním řediteli školy, kam byl přijat, doručeným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  <a:ea typeface="DejaVu Sans"/>
              </a:rPr>
              <a:t>nejpozději v den, kdy byla doručena přihláška do dalšího kola </a:t>
            </a: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do oboru, kam se bude hlásit.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Podání musí být učiněno písemně nebo elektronicky se zaručeným elektronickým podpisem,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  <a:ea typeface="DejaVu Sans"/>
              </a:rPr>
              <a:t>nemá žádný předepsaný formulář</a:t>
            </a: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. 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Vzdáním se práva na přijetí v jednom oboru uchazeči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nevzniká právo na přijetí do jiných oborů v daném kole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přijímacího řízení.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>
                <a:solidFill>
                  <a:srgbClr val="000000"/>
                </a:solidFill>
                <a:latin typeface="Calibri"/>
              </a:rPr>
              <a:t>Ředitel školy může takto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</a:rPr>
              <a:t>uvolněné místo obsadit až v dalším kole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</a:rPr>
              <a:t> přijímacího řízení.</a:t>
            </a:r>
            <a:endParaRPr lang="cs-CZ" sz="2200" b="1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Druhé kolo přijímacího řízení 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460179" y="1398610"/>
            <a:ext cx="8222921" cy="422277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Ředitel střední školy 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vyhlásí 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2. kolo 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do 18. května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Termín pro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podání přihlášky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  <a:ea typeface="DejaVu Sans"/>
              </a:rPr>
              <a:t>je od 19. do 24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. května.</a:t>
            </a:r>
            <a:endParaRPr lang="cs-CZ" sz="2100" b="1" spc="-1" dirty="0">
              <a:solidFill>
                <a:srgbClr val="000000"/>
              </a:solidFill>
              <a:latin typeface="Calibri"/>
              <a:ea typeface="DejaVu Sans"/>
            </a:endParaRP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Ve 2. kole přijímacího řízení do maturitního oboru se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vždy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zohlední výsledky jednotné přijímací zkoušky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z 1. kola.</a:t>
            </a: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Jednotná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 přijímací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zkouška se ve 2. kole nekoná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Pokud je součástí přijímacího řízení talentová zkouška, stanoví ředitel jeden řádný termín </a:t>
            </a:r>
            <a:r>
              <a:rPr lang="pl-PL" sz="2100" dirty="0">
                <a:latin typeface="Calibri" panose="020F0502020204030204" pitchFamily="34" charset="0"/>
                <a:cs typeface="Calibri" panose="020F0502020204030204" pitchFamily="34" charset="0"/>
              </a:rPr>
              <a:t>v období od 8. do 14. června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. Náhradní termín není.</a:t>
            </a:r>
            <a:endParaRPr lang="cs-CZ" sz="21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</a:rPr>
              <a:t>Uchazeč, který v 1. kole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</a:rPr>
              <a:t>jednotnou zkoušku nekonal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</a:rPr>
              <a:t>může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/>
              </a:rPr>
              <a:t> podat přihlášku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/>
              </a:rPr>
              <a:t>do maturitního oboru 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</a:rPr>
              <a:t>ve 2. kole.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Za zkoušku bude hodnocen 0 body.</a:t>
            </a:r>
            <a:endParaRPr lang="cs-CZ" sz="21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90854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Druhé kolo přijímacího řízení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529119" y="1747005"/>
            <a:ext cx="8085041" cy="28942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Do 2. kola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může podat přihlášku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uchazeč, který:</a:t>
            </a:r>
          </a:p>
          <a:p>
            <a:pPr marL="800280" lvl="1" indent="-343080" algn="just">
              <a:spcBef>
                <a:spcPts val="9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</a:rPr>
              <a:t>nebyl přijat nikam v 1. kole, nebo</a:t>
            </a:r>
          </a:p>
          <a:p>
            <a:pPr marL="800280" lvl="1" indent="-343080" algn="just">
              <a:spcBef>
                <a:spcPts val="9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se vzdal práva na přijetí po 1. kole.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Ve 2. kole se postupuje obdobně jako v 1. kole (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využije se elektronický systém </a:t>
            </a:r>
            <a:r>
              <a:rPr lang="cs-CZ" sz="2100" b="1" spc="-1" dirty="0" err="1">
                <a:solidFill>
                  <a:srgbClr val="000000"/>
                </a:solidFill>
                <a:latin typeface="Calibri"/>
              </a:rPr>
              <a:t>DiPSy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, počet přihlášek 2+3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).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Výsledky budou známy 23.</a:t>
            </a:r>
            <a:r>
              <a:rPr lang="cs-CZ" sz="2100" b="1" dirty="0">
                <a:solidFill>
                  <a:srgbClr val="C00000"/>
                </a:solidFill>
              </a:rPr>
              <a:t> 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června.</a:t>
            </a:r>
          </a:p>
          <a:p>
            <a:pPr marL="800280" lvl="1" indent="-343080" algn="just"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endParaRPr lang="cs-CZ" sz="2200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77459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Třetí a další kola přijímacího řízení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492273" y="1354890"/>
            <a:ext cx="8160840" cy="37688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  <a:ea typeface="DejaVu Sans"/>
              </a:rPr>
              <a:t>Termíny dalších škol nejsou stanoveny centrálně, určí je ředitel střední školy</a:t>
            </a:r>
          </a:p>
          <a:p>
            <a:pPr marL="343080" indent="-34308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/>
                <a:ea typeface="DejaVu Sans"/>
              </a:rPr>
              <a:t>Počet přihlášek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  <a:ea typeface="DejaVu Sans"/>
              </a:rPr>
              <a:t>není omezen</a:t>
            </a:r>
            <a:r>
              <a:rPr lang="cs-CZ" sz="2100" spc="-1" dirty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  <a:endParaRPr lang="cs-CZ" sz="2100" b="0" strike="noStrike" spc="-1" dirty="0">
              <a:solidFill>
                <a:srgbClr val="000000"/>
              </a:solidFill>
              <a:latin typeface="Calibri"/>
              <a:ea typeface="DejaVu Sans"/>
            </a:endParaRPr>
          </a:p>
          <a:p>
            <a:pPr marL="343080" indent="-34308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Do dalších kol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může podat přihlášku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uchazeč, který:</a:t>
            </a:r>
          </a:p>
          <a:p>
            <a:pPr marL="800280" lvl="1" indent="-343080" algn="just">
              <a:spcBef>
                <a:spcPts val="6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</a:rPr>
              <a:t>nebyl přijat nikam v předchozích kolech, nebo</a:t>
            </a:r>
          </a:p>
          <a:p>
            <a:pPr marL="800280" lvl="1" indent="-343080" algn="just">
              <a:spcBef>
                <a:spcPts val="6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se vzdal práva na přijetí po předchozích kolech.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Elektronický systém se nepoužije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přihláška se podává na tiskopise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Na tiskopise se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uvede vždy jen jedna škola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. Může být uvedeno i více oborů vzdělání v této škole, které se neuvádí dle priority.</a:t>
            </a:r>
          </a:p>
        </p:txBody>
      </p:sp>
    </p:spTree>
    <p:extLst>
      <p:ext uri="{BB962C8B-B14F-4D97-AF65-F5344CB8AC3E}">
        <p14:creationId xmlns:p14="http://schemas.microsoft.com/office/powerpoint/2010/main" val="40888574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Třetí a další kola přijímacího řízení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408616" y="1203429"/>
            <a:ext cx="8326047" cy="458441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Ve 3. a dalších kolech přijímacího řízení do maturitního oboru ředitel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může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zohlednit výsledky jednotné přijímací zkoušky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 z 1. kola. Zároveň určí náhradní způsob hodnocení, v případě že uchazeč zkoušku nekonal.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Ředitel školy vyhotoví a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doručí rozhodnutí v písemné formě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Přijatý uchazeč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potvrdí do 3 dnů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od doručení rozhodnutí o přijetí svůj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úmysl vzdělávat se v daném oboru vzdělání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(volná forma, písemně nebo elektronicky se zaručeným elektronickým podpisem). 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Potvrdit svůj úmysl vzdělávat se může uchazeč jen do jednoho oboru. Potvrzení úmyslu vzdělávat se v novém oboru vzdělání je současně zpětvzetím úmyslu vzdělávat se v dříve potvrzeném oboru vzdělání.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Uplynutím lhůty pro potvrzení úmyslu vzdělávat se zaniká právo na přijetí do daného oboru vzdělání. </a:t>
            </a:r>
          </a:p>
        </p:txBody>
      </p:sp>
    </p:spTree>
    <p:extLst>
      <p:ext uri="{BB962C8B-B14F-4D97-AF65-F5344CB8AC3E}">
        <p14:creationId xmlns:p14="http://schemas.microsoft.com/office/powerpoint/2010/main" val="41713139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02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03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04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Kombinace oborů vzdělání kategorie L/0 + H</a:t>
            </a:r>
            <a:endParaRPr lang="cs-CZ" sz="2400" b="0" strike="noStrike" spc="-1" dirty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106" name="Obdélník 1"/>
          <p:cNvSpPr/>
          <p:nvPr/>
        </p:nvSpPr>
        <p:spPr>
          <a:xfrm>
            <a:off x="551699" y="1242402"/>
            <a:ext cx="8040600" cy="304553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 rámci studia kombinace oborů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vzdělání L/0 + H je možné získat výuční list (po 3. ročníku) i maturitní zkoušku (po 4. ročníku)</a:t>
            </a:r>
            <a:endParaRPr lang="cs-CZ" sz="2100" b="0" strike="noStrike" spc="-1" dirty="0">
              <a:solidFill>
                <a:srgbClr val="000000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Pro příští školní rok 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bude do kombinace oborů L/0 + H přijímat žáky 8 středních škol v Pardubickém kraji,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 Atlase uveden kód a název oboru vzdělání H v závorce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 oborem L/0 </a:t>
            </a:r>
            <a:endParaRPr lang="cs-CZ" sz="2100" b="0" strike="noStrike" spc="-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3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Při podání přihlášky do kombinace oborů vzdělání L/0 + H je třeba 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uvést na přihlášku oba obory</a:t>
            </a:r>
          </a:p>
          <a:p>
            <a:pPr algn="just">
              <a:spcBef>
                <a:spcPts val="18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spc="-1" dirty="0">
                <a:solidFill>
                  <a:srgbClr val="376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Školy s nabídkou oborů L/0 + H</a:t>
            </a:r>
            <a:endParaRPr lang="cs-CZ" sz="2100" b="0" strike="noStrike" spc="-1" dirty="0">
              <a:solidFill>
                <a:srgbClr val="376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205EE88-F75F-DFEF-5385-F82FD3369AA1}"/>
              </a:ext>
            </a:extLst>
          </p:cNvPr>
          <p:cNvSpPr txBox="1"/>
          <p:nvPr/>
        </p:nvSpPr>
        <p:spPr>
          <a:xfrm>
            <a:off x="551699" y="4287827"/>
            <a:ext cx="3875921" cy="126188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SOŠ a SOU technické Třemošnice</a:t>
            </a:r>
            <a:endParaRPr lang="cs-CZ" sz="19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Střední škola automobilní Holice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SPŠ stavební Pardubice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 Svitavy 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C8A8681-FAF0-CAB0-3536-D30880C278DF}"/>
              </a:ext>
            </a:extLst>
          </p:cNvPr>
          <p:cNvSpPr txBox="1"/>
          <p:nvPr/>
        </p:nvSpPr>
        <p:spPr>
          <a:xfrm>
            <a:off x="4571640" y="4223326"/>
            <a:ext cx="3571333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SŠ technická Vysoké Mýto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SOŠ a SOU Lanškroun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SŠ automobilní Ústí nad Orlicí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SŠ gastronomická a technická Žamberk</a:t>
            </a:r>
          </a:p>
        </p:txBody>
      </p:sp>
    </p:spTree>
    <p:extLst>
      <p:ext uri="{BB962C8B-B14F-4D97-AF65-F5344CB8AC3E}">
        <p14:creationId xmlns:p14="http://schemas.microsoft.com/office/powerpoint/2010/main" val="16847747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Obdélník 2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20" name="Picture 1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21" name="Obdélník 3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22" name="Obdélník 7"/>
          <p:cNvSpPr/>
          <p:nvPr/>
        </p:nvSpPr>
        <p:spPr>
          <a:xfrm>
            <a:off x="-108360" y="0"/>
            <a:ext cx="9360360" cy="10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88320" y="0"/>
            <a:ext cx="7771680" cy="1124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cs-CZ" sz="2200" b="1" strike="noStrike" spc="-1" dirty="0">
                <a:solidFill>
                  <a:srgbClr val="C00000"/>
                </a:solidFill>
                <a:latin typeface="Arial"/>
                <a:ea typeface="Microsoft YaHei"/>
              </a:rPr>
              <a:t>Pokusné ověřování propojení vybraných zdravotnických oborů vzdělání kategorie H, M, N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 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124" name="Obdélník 10"/>
          <p:cNvSpPr/>
          <p:nvPr/>
        </p:nvSpPr>
        <p:spPr>
          <a:xfrm>
            <a:off x="539999" y="1617078"/>
            <a:ext cx="8179457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432000" lvl="1" indent="-216000" algn="just">
              <a:spcBef>
                <a:spcPts val="1200"/>
              </a:spcBef>
              <a:spcAft>
                <a:spcPts val="6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Probíhá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všech zdravotnických školách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Pardubickém kraji</a:t>
            </a:r>
            <a:endParaRPr lang="cs-CZ" sz="2200" b="1" strike="noStrike" spc="-1" dirty="0">
              <a:solidFill>
                <a:srgbClr val="000000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marL="432000" lvl="1" indent="-216000" algn="just">
              <a:spcBef>
                <a:spcPts val="1200"/>
              </a:spcBef>
              <a:spcAft>
                <a:spcPts val="6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Po 3. ročníku maturitního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oboru vzdělání 53-41-M/03 Praktická sestra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je možné získat výuční list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v oboru vzdělání 53-41-H/01 Ošetřovatel</a:t>
            </a:r>
            <a:endParaRPr lang="cs-CZ" sz="22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32000" lvl="1" indent="-216000" algn="just">
              <a:spcBef>
                <a:spcPts val="1200"/>
              </a:spcBef>
              <a:spcAft>
                <a:spcPts val="6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Microsoft YaHei"/>
                <a:cs typeface="Calibri" panose="020F0502020204030204" pitchFamily="34" charset="0"/>
              </a:rPr>
              <a:t>Absolventi oboru vzdělání 53-41-M/03 Praktická sestra budou moci být přijímáni do 2. ročníku oboru vzdělání 53-41-N/11 Diplomovaná všeobecná sestra ve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vyšší odborné škole</a:t>
            </a:r>
            <a:endParaRPr lang="cs-CZ" sz="22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přihlášku je třeba uvést oba obory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ea typeface="Microsoft YaHei"/>
                <a:cs typeface="Calibri" panose="020F0502020204030204" pitchFamily="34" charset="0"/>
              </a:rPr>
              <a:t>Praktická sestra i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Ošetřovatel</a:t>
            </a:r>
            <a:endParaRPr lang="cs-CZ" sz="2100" b="1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9250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02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03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04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  <a:latin typeface="Arial"/>
              </a:rPr>
              <a:t>Postupný útlum p</a:t>
            </a: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rospěchových stipendií</a:t>
            </a:r>
            <a:br>
              <a:rPr lang="cs-CZ" sz="2400" b="1" strike="noStrike" spc="-1" dirty="0">
                <a:solidFill>
                  <a:srgbClr val="C00000"/>
                </a:solidFill>
                <a:latin typeface="Arial"/>
              </a:rPr>
            </a:br>
            <a:r>
              <a:rPr lang="cs-CZ" sz="2400" b="1" spc="-1" dirty="0">
                <a:solidFill>
                  <a:srgbClr val="C00000"/>
                </a:solidFill>
                <a:latin typeface="Arial"/>
              </a:rPr>
              <a:t>Pardubického kraje</a:t>
            </a: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978106"/>
              </p:ext>
            </p:extLst>
          </p:nvPr>
        </p:nvGraphicFramePr>
        <p:xfrm>
          <a:off x="456841" y="3600972"/>
          <a:ext cx="8229599" cy="175825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903182">
                  <a:extLst>
                    <a:ext uri="{9D8B030D-6E8A-4147-A177-3AD203B41FA5}">
                      <a16:colId xmlns:a16="http://schemas.microsoft.com/office/drawing/2014/main" val="1553161621"/>
                    </a:ext>
                  </a:extLst>
                </a:gridCol>
                <a:gridCol w="1871632">
                  <a:extLst>
                    <a:ext uri="{9D8B030D-6E8A-4147-A177-3AD203B41FA5}">
                      <a16:colId xmlns:a16="http://schemas.microsoft.com/office/drawing/2014/main" val="6042564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238365458"/>
                    </a:ext>
                  </a:extLst>
                </a:gridCol>
                <a:gridCol w="1726569">
                  <a:extLst>
                    <a:ext uri="{9D8B030D-6E8A-4147-A177-3AD203B41FA5}">
                      <a16:colId xmlns:a16="http://schemas.microsoft.com/office/drawing/2014/main" val="3632105369"/>
                    </a:ext>
                  </a:extLst>
                </a:gridCol>
              </a:tblGrid>
              <a:tr h="674203">
                <a:tc>
                  <a:txBody>
                    <a:bodyPr/>
                    <a:lstStyle/>
                    <a:p>
                      <a:pPr marL="0" indent="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Hodnocení z odborného výcviku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1. ročník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 2. ročník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3. a 4. ročník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4046577"/>
                  </a:ext>
                </a:extLst>
              </a:tr>
              <a:tr h="542025">
                <a:tc>
                  <a:txBody>
                    <a:bodyPr/>
                    <a:lstStyle/>
                    <a:p>
                      <a:pPr indent="450215" algn="l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– výborný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300 Kč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400 Kč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400 Kč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4638005"/>
                  </a:ext>
                </a:extLst>
              </a:tr>
              <a:tr h="542025">
                <a:tc>
                  <a:txBody>
                    <a:bodyPr/>
                    <a:lstStyle/>
                    <a:p>
                      <a:pPr indent="450215" algn="l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– chvalitebný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200 Kč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200 Kč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300 Kč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052803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5800" y="1196878"/>
            <a:ext cx="7771680" cy="218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cs-CZ" alt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Prospěchové stipendium </a:t>
            </a:r>
            <a:r>
              <a:rPr lang="cs-CZ" altLang="cs-CZ" sz="2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Pk</a:t>
            </a:r>
            <a:r>
              <a:rPr lang="cs-CZ" alt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pobírají pouze žáci, kteří nastoupili do 1. ročníku nejpozději ve </a:t>
            </a:r>
            <a:r>
              <a:rPr lang="cs-CZ" altLang="cs-CZ" sz="2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šk</a:t>
            </a:r>
            <a:r>
              <a:rPr lang="cs-CZ" alt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roce 2025/26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cs-CZ" alt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Žáci nově přijatí pro </a:t>
            </a:r>
            <a:r>
              <a:rPr lang="cs-CZ" altLang="cs-CZ" sz="2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šk</a:t>
            </a:r>
            <a:r>
              <a:rPr lang="cs-CZ" alt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rok 2026/27 již nepobírají prospěchové stipendium od Pardubického kraje</a:t>
            </a:r>
            <a:endParaRPr kumimoji="0" lang="cs-CZ" altLang="cs-CZ" sz="21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cs-CZ" alt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Poslední žáci budou pobírat prospěchové stipendium ve </a:t>
            </a:r>
            <a:r>
              <a:rPr lang="cs-CZ" altLang="cs-CZ" sz="2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šk</a:t>
            </a:r>
            <a:r>
              <a:rPr lang="cs-CZ" alt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roce 2028/29</a:t>
            </a:r>
            <a:endParaRPr kumimoji="0" lang="cs-CZ" altLang="cs-CZ" sz="21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5265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Weby k využití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620143" y="1344573"/>
            <a:ext cx="8100000" cy="398566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Informace k přijímacímu řízení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www.prihlaskynastredni.cz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Jednotná přijímací zkouška (cermat.cz)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Přijímání do středního vzdělávání a vzdělávání v konzervatoři, MŠMT ČR (gov.cz)</a:t>
            </a:r>
            <a:endParaRPr lang="cs-CZ" sz="22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Statistická data k přijímacímu řízení </a:t>
            </a:r>
          </a:p>
          <a:p>
            <a:pPr marL="800100" lvl="1" indent="-342900" algn="just">
              <a:lnSpc>
                <a:spcPct val="110000"/>
              </a:lnSpc>
              <a:spcBef>
                <a:spcPts val="601"/>
              </a:spcBef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Vzdělávání v datech (vzdelavanivdatech.cz)</a:t>
            </a:r>
            <a:endParaRPr lang="cs-CZ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10000"/>
              </a:lnSpc>
              <a:spcBef>
                <a:spcPts val="601"/>
              </a:spcBef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Agregovaná data JPZ | Data a analýzy (cermat.cz)</a:t>
            </a:r>
            <a:endParaRPr lang="cs-CZ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lnSpc>
                <a:spcPct val="110000"/>
              </a:lnSpc>
              <a:spcBef>
                <a:spcPts val="601"/>
              </a:spcBef>
            </a:pPr>
            <a:endParaRPr lang="cs-CZ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1185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619FB-C6DC-11A9-847A-3CC1E1662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07E8AC9D-D5C1-A031-1B13-5E8B0DF22D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5000"/>
          </a:blip>
          <a:stretch>
            <a:fillRect/>
          </a:stretch>
        </p:blipFill>
        <p:spPr>
          <a:xfrm>
            <a:off x="6843867" y="4010859"/>
            <a:ext cx="2074606" cy="1912664"/>
          </a:xfrm>
          <a:prstGeom prst="rect">
            <a:avLst/>
          </a:prstGeom>
          <a:solidFill>
            <a:srgbClr val="CFCFCF"/>
          </a:solidFill>
        </p:spPr>
      </p:pic>
      <p:sp>
        <p:nvSpPr>
          <p:cNvPr id="95" name="Obdélník 6">
            <a:extLst>
              <a:ext uri="{FF2B5EF4-FFF2-40B4-BE49-F238E27FC236}">
                <a16:creationId xmlns:a16="http://schemas.microsoft.com/office/drawing/2014/main" id="{E13AD963-B75D-2153-B766-5A5434E33AB2}"/>
              </a:ext>
            </a:extLst>
          </p:cNvPr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>
            <a:extLst>
              <a:ext uri="{FF2B5EF4-FFF2-40B4-BE49-F238E27FC236}">
                <a16:creationId xmlns:a16="http://schemas.microsoft.com/office/drawing/2014/main" id="{F9283AF7-7A87-55E4-3530-8A6EA41D381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>
            <a:extLst>
              <a:ext uri="{FF2B5EF4-FFF2-40B4-BE49-F238E27FC236}">
                <a16:creationId xmlns:a16="http://schemas.microsoft.com/office/drawing/2014/main" id="{A3422E83-2E6D-88C4-23B5-4C40382F9055}"/>
              </a:ext>
            </a:extLst>
          </p:cNvPr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>
            <a:extLst>
              <a:ext uri="{FF2B5EF4-FFF2-40B4-BE49-F238E27FC236}">
                <a16:creationId xmlns:a16="http://schemas.microsoft.com/office/drawing/2014/main" id="{2D0499DC-0743-9FB9-A1E3-A35384725F66}"/>
              </a:ext>
            </a:extLst>
          </p:cNvPr>
          <p:cNvSpPr/>
          <p:nvPr/>
        </p:nvSpPr>
        <p:spPr>
          <a:xfrm>
            <a:off x="-108360" y="-72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>
            <a:extLst>
              <a:ext uri="{FF2B5EF4-FFF2-40B4-BE49-F238E27FC236}">
                <a16:creationId xmlns:a16="http://schemas.microsoft.com/office/drawing/2014/main" id="{97A4A2DD-5B27-0B96-582D-4F577D2E4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? Vize od </a:t>
            </a:r>
            <a:r>
              <a:rPr lang="cs-CZ" sz="2400" b="1" strike="noStrike" spc="-1" dirty="0" err="1">
                <a:solidFill>
                  <a:srgbClr val="C00000"/>
                </a:solidFill>
                <a:latin typeface="Arial"/>
              </a:rPr>
              <a:t>šk</a:t>
            </a: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. roku 2028/2029 ?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8" name="Obdélník 1">
            <a:extLst>
              <a:ext uri="{FF2B5EF4-FFF2-40B4-BE49-F238E27FC236}">
                <a16:creationId xmlns:a16="http://schemas.microsoft.com/office/drawing/2014/main" id="{1BCAE8C6-6EE8-C318-8BB8-631FB4FA03AA}"/>
              </a:ext>
            </a:extLst>
          </p:cNvPr>
          <p:cNvSpPr/>
          <p:nvPr/>
        </p:nvSpPr>
        <p:spPr>
          <a:xfrm>
            <a:off x="548640" y="1198627"/>
            <a:ext cx="7229660" cy="416891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Až 5 přihlášek do netalentových oborů</a:t>
            </a:r>
          </a:p>
          <a:p>
            <a:pPr marL="343080" indent="-343080" algn="just"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JPZ konají všichni žáci posledních ročníků</a:t>
            </a:r>
          </a:p>
          <a:p>
            <a:pPr marL="343080" indent="-343080" algn="just"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Termín JPZ v březnu </a:t>
            </a:r>
          </a:p>
          <a:p>
            <a:pPr algn="just">
              <a:spcBef>
                <a:spcPts val="600"/>
              </a:spcBef>
              <a:buClr>
                <a:srgbClr val="000000"/>
              </a:buClr>
            </a:pP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Varianta 1</a:t>
            </a:r>
          </a:p>
          <a:p>
            <a:pPr marL="343080" indent="-343080" algn="just"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Podání přihlášek do SŠ v prosinci</a:t>
            </a:r>
          </a:p>
          <a:p>
            <a:pPr marL="343080" indent="-343080" algn="just"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JPZ proběhnou ve středních školách</a:t>
            </a:r>
          </a:p>
          <a:p>
            <a:pPr marL="343080" indent="-343080" algn="just"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Po vyhodnocení JPZ 14 dní na změnu přihlášky</a:t>
            </a:r>
          </a:p>
          <a:p>
            <a:pPr algn="just">
              <a:spcBef>
                <a:spcPts val="600"/>
              </a:spcBef>
              <a:buClr>
                <a:srgbClr val="000000"/>
              </a:buClr>
            </a:pP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Varianta 2</a:t>
            </a:r>
          </a:p>
          <a:p>
            <a:pPr marL="343080" indent="-343080" algn="just"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JPZ proběhnou v základních školách</a:t>
            </a:r>
          </a:p>
          <a:p>
            <a:pPr marL="343080" indent="-343080" algn="just"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Podání přihlášek do SŠ na přelomu března a dubna</a:t>
            </a:r>
          </a:p>
        </p:txBody>
      </p:sp>
    </p:spTree>
    <p:extLst>
      <p:ext uri="{BB962C8B-B14F-4D97-AF65-F5344CB8AC3E}">
        <p14:creationId xmlns:p14="http://schemas.microsoft.com/office/powerpoint/2010/main" val="365671022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6131</TotalTime>
  <Words>3336</Words>
  <Application>Microsoft Office PowerPoint</Application>
  <PresentationFormat>Předvádění na obrazovce (4:3)</PresentationFormat>
  <Paragraphs>369</Paragraphs>
  <Slides>38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38</vt:i4>
      </vt:variant>
    </vt:vector>
  </HeadingPairs>
  <TitlesOfParts>
    <vt:vector size="45" baseType="lpstr">
      <vt:lpstr>Arial</vt:lpstr>
      <vt:lpstr>Calibri</vt:lpstr>
      <vt:lpstr>Segoe UI</vt:lpstr>
      <vt:lpstr>Symbol</vt:lpstr>
      <vt:lpstr>Times New Roman</vt:lpstr>
      <vt:lpstr>Wingdings</vt:lpstr>
      <vt:lpstr>Motiv systému Office</vt:lpstr>
      <vt:lpstr>Přijímací řízení  ve školním roce 2026/2027</vt:lpstr>
      <vt:lpstr>Narození v jednotlivých okresech Pardubického kraje</vt:lpstr>
      <vt:lpstr>Narození v Pardubickém kraji</vt:lpstr>
      <vt:lpstr>Přihlášky v 1. kole přijímacího řízení 2025/2026</vt:lpstr>
      <vt:lpstr>Přihlášky v 1. kole přijímacího řízení 2025/2026</vt:lpstr>
      <vt:lpstr>Kritéria přijímacího řízení 2025/2026</vt:lpstr>
      <vt:lpstr>Výsledky přijímacího řízení 2025/2026 1. kolo</vt:lpstr>
      <vt:lpstr>Průměrný bodový zisk přijatých 2025/2026 1. kolo</vt:lpstr>
      <vt:lpstr>Výsledky přijímacího řízení 2025/2026</vt:lpstr>
      <vt:lpstr>Nové obory ve středním školství Pardubický kraj</vt:lpstr>
      <vt:lpstr>Změny pro přijímací řízení ve šk. roce 2026/2027 Konzervatoř</vt:lpstr>
      <vt:lpstr>Změny pro přijímací řízení ve šk. roce 2026/2027 Konzervatoř</vt:lpstr>
      <vt:lpstr>Změny v přijímacím řízení ve šk. roce 2026/2027 Digitalizace doporučení ŠPZ</vt:lpstr>
      <vt:lpstr>Uchazeči, kteří získali  předchozí vzdělání ve škole mimo území ČR</vt:lpstr>
      <vt:lpstr>Žáci s dočasnou ochranou  a zvláštním dlouhodobým pobytem</vt:lpstr>
      <vt:lpstr>Přijímací řízení ve školním roce 2026/2027</vt:lpstr>
      <vt:lpstr>Podání přihlášky elektronicky</vt:lpstr>
      <vt:lpstr>Podání přihlášky na papírovém tiskopisu  </vt:lpstr>
      <vt:lpstr>Přijímací řízení ve školním roce 2026/2027</vt:lpstr>
      <vt:lpstr>Přijímací řízení ve školním roce 2026/2027</vt:lpstr>
      <vt:lpstr>Přijímací zkoušky</vt:lpstr>
      <vt:lpstr>Prezentace aplikace PowerPoint</vt:lpstr>
      <vt:lpstr>Termíny konání přijímacích zkoušek</vt:lpstr>
      <vt:lpstr>Talentová a školní přijímací zkouška</vt:lpstr>
      <vt:lpstr>Hodnocení uchazečů v 1. kole přijímacího řízení</vt:lpstr>
      <vt:lpstr>Hodnocení uchazečů v 1. kole přijímacího řízení</vt:lpstr>
      <vt:lpstr>Hodnocení uchazečů v 1. kole přijímacího řízení</vt:lpstr>
      <vt:lpstr>Odvolání</vt:lpstr>
      <vt:lpstr>Vzdání se práva na přijetí</vt:lpstr>
      <vt:lpstr>Druhé kolo přijímacího řízení </vt:lpstr>
      <vt:lpstr>Druhé kolo přijímacího řízení</vt:lpstr>
      <vt:lpstr>Třetí a další kola přijímacího řízení</vt:lpstr>
      <vt:lpstr>Třetí a další kola přijímacího řízení</vt:lpstr>
      <vt:lpstr>Kombinace oborů vzdělání kategorie L/0 + H</vt:lpstr>
      <vt:lpstr>Pokusné ověřování propojení vybraných zdravotnických oborů vzdělání kategorie H, M, N </vt:lpstr>
      <vt:lpstr>Postupný útlum prospěchových stipendií Pardubického kraje</vt:lpstr>
      <vt:lpstr>Weby k využití</vt:lpstr>
      <vt:lpstr>? Vize od šk. roku 2028/2029 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subject/>
  <dc:creator>Martin Brhel</dc:creator>
  <dc:description/>
  <cp:lastModifiedBy>Pospíšilová Petra Mgr.</cp:lastModifiedBy>
  <cp:revision>401</cp:revision>
  <cp:lastPrinted>2024-10-15T12:25:39Z</cp:lastPrinted>
  <dcterms:created xsi:type="dcterms:W3CDTF">2017-03-06T15:56:02Z</dcterms:created>
  <dcterms:modified xsi:type="dcterms:W3CDTF">2026-10-21T20:24:44Z</dcterms:modified>
  <dc:language>cs-CZ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5</vt:i4>
  </property>
  <property fmtid="{D5CDD505-2E9C-101B-9397-08002B2CF9AE}" pid="3" name="PresentationFormat">
    <vt:lpwstr>Předvádění na obrazovce (4:3)</vt:lpwstr>
  </property>
  <property fmtid="{D5CDD505-2E9C-101B-9397-08002B2CF9AE}" pid="4" name="Slides">
    <vt:i4>31</vt:i4>
  </property>
</Properties>
</file>